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306" r:id="rId12"/>
    <p:sldId id="267" r:id="rId13"/>
    <p:sldId id="269" r:id="rId14"/>
    <p:sldId id="270" r:id="rId15"/>
    <p:sldId id="271" r:id="rId16"/>
    <p:sldId id="302" r:id="rId17"/>
    <p:sldId id="272" r:id="rId18"/>
    <p:sldId id="303" r:id="rId19"/>
    <p:sldId id="273" r:id="rId20"/>
    <p:sldId id="274" r:id="rId21"/>
    <p:sldId id="275" r:id="rId22"/>
    <p:sldId id="276" r:id="rId23"/>
    <p:sldId id="277" r:id="rId24"/>
    <p:sldId id="318" r:id="rId25"/>
    <p:sldId id="319" r:id="rId26"/>
    <p:sldId id="278" r:id="rId27"/>
    <p:sldId id="279" r:id="rId28"/>
    <p:sldId id="308" r:id="rId29"/>
    <p:sldId id="280" r:id="rId30"/>
    <p:sldId id="309" r:id="rId31"/>
    <p:sldId id="295" r:id="rId32"/>
    <p:sldId id="310" r:id="rId33"/>
    <p:sldId id="296" r:id="rId34"/>
    <p:sldId id="311" r:id="rId35"/>
    <p:sldId id="297" r:id="rId36"/>
    <p:sldId id="312" r:id="rId37"/>
    <p:sldId id="298" r:id="rId38"/>
    <p:sldId id="313" r:id="rId39"/>
    <p:sldId id="299" r:id="rId40"/>
    <p:sldId id="314" r:id="rId41"/>
    <p:sldId id="300" r:id="rId42"/>
    <p:sldId id="315" r:id="rId43"/>
    <p:sldId id="301" r:id="rId44"/>
    <p:sldId id="281" r:id="rId45"/>
    <p:sldId id="304" r:id="rId46"/>
    <p:sldId id="305" r:id="rId47"/>
    <p:sldId id="316" r:id="rId48"/>
    <p:sldId id="283" r:id="rId49"/>
    <p:sldId id="31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7CA5-4910-4363-8791-7C2CF3897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B6D047-E9DE-4BD5-A3FD-776EFE3458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906270-8440-4997-88D1-CDAC6222A7E9}"/>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65E1FE9F-DFBC-48E1-9D8F-92B044E79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ADC89-7612-4396-BF58-519BD41C3BF2}"/>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2979347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11E1-156E-4E20-8220-793457014A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AF1FAF-0014-4111-9094-CD520FFE3B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2D13D1-ED94-4E72-AFB2-B0D60816D85A}"/>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68AFE661-BDE2-49B4-A7B6-03C508BF9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0E8F5-3254-4CCE-98B2-15C592EBE50F}"/>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3223018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D7654D-6B52-4B39-B26E-7CC54C20E7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6ACAE-7D71-4486-A428-3B46F37376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C6F0D-7E71-43F2-8C84-1E65050687E6}"/>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FD24FC98-0F11-4237-8D43-00F3EEA72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E4379-E957-4FE1-B180-C9D05889A7DD}"/>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337275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71C4-B815-4B67-9039-E4046CF78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B5968C-E4DD-42E9-B766-A615351B6B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987C6-C63B-4E25-9A89-6A7760360BB5}"/>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59D14B31-26FB-4B05-A737-7D984D871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82093-72A9-4981-BBC8-0ADD87AAF8A8}"/>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268030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8641-8556-44C4-BAB8-30A4B5E98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7EDC38-4E7D-4E70-98A3-F34717708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59FFF-D6DC-4659-94C5-885D57B8807E}"/>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1E8C5A92-7210-499A-A873-AA9E47B2A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74D84-9F23-460D-B5E1-030A97031446}"/>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911428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016A-C36C-47AA-9F43-1D045C056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7010A-ED17-48C8-B404-543340A862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160261-C917-4F50-906E-A450B446C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7C2AD-E2EE-4E8A-A914-F551E27306CD}"/>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6" name="Footer Placeholder 5">
            <a:extLst>
              <a:ext uri="{FF2B5EF4-FFF2-40B4-BE49-F238E27FC236}">
                <a16:creationId xmlns:a16="http://schemas.microsoft.com/office/drawing/2014/main" id="{6E93076C-9768-4B7B-8206-B5841F0FC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AC9A-0F8E-49CA-BA97-F1B38C4C9595}"/>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53599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3562-F9D1-4F49-81F1-117583DDA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2D8678-B395-4B3B-9868-66757A2499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691289-1120-4024-86AC-F5803F5E06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35CAC-B7FC-4916-8B66-4F9D6CEA48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970D20-27A3-4185-A695-614D363EBC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8DEEC7-F572-463B-B9FB-EEC4207D835E}"/>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8" name="Footer Placeholder 7">
            <a:extLst>
              <a:ext uri="{FF2B5EF4-FFF2-40B4-BE49-F238E27FC236}">
                <a16:creationId xmlns:a16="http://schemas.microsoft.com/office/drawing/2014/main" id="{A5CE3780-BC0E-4975-A943-1A0F0011A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51125-2880-4AA8-92F6-013982D10BE5}"/>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297266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45B3-EF96-493F-AF00-582E04AB65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851E70-6F26-4E84-B2A5-B097EDCB8A0E}"/>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4" name="Footer Placeholder 3">
            <a:extLst>
              <a:ext uri="{FF2B5EF4-FFF2-40B4-BE49-F238E27FC236}">
                <a16:creationId xmlns:a16="http://schemas.microsoft.com/office/drawing/2014/main" id="{630818AB-442F-4074-BDF2-5AA6D2C46D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6FCA0-7A58-4204-85A9-35EA28273BB6}"/>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171332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623073-F66C-447A-B6DD-DEE7F68C0118}"/>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3" name="Footer Placeholder 2">
            <a:extLst>
              <a:ext uri="{FF2B5EF4-FFF2-40B4-BE49-F238E27FC236}">
                <a16:creationId xmlns:a16="http://schemas.microsoft.com/office/drawing/2014/main" id="{F4416B01-5455-4450-84FF-E244A6FD3A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43E5D6-C30D-4DE0-97B4-937BBC76E3C8}"/>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47882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6EEF-0D8A-457A-858C-EFB38BE68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450AE0-B1FB-4954-A974-87A35C4CF8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837A8C-208D-4F00-BEA1-CC24BEE96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D5E25-B564-4548-956F-5C4DFFC6B9C9}"/>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6" name="Footer Placeholder 5">
            <a:extLst>
              <a:ext uri="{FF2B5EF4-FFF2-40B4-BE49-F238E27FC236}">
                <a16:creationId xmlns:a16="http://schemas.microsoft.com/office/drawing/2014/main" id="{124A4BDC-D22E-443E-9002-2D3C0DF19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5D38C-791E-4189-99A3-452990319CAF}"/>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234199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6637-9C63-4F3A-B4D8-141A159E79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B58802-A0F3-46E3-8473-140131EEA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B09A47-276D-46EF-BD80-0303BF7C5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B3537-AB29-4C8A-A02C-DE47962A5FF7}"/>
              </a:ext>
            </a:extLst>
          </p:cNvPr>
          <p:cNvSpPr>
            <a:spLocks noGrp="1"/>
          </p:cNvSpPr>
          <p:nvPr>
            <p:ph type="dt" sz="half" idx="10"/>
          </p:nvPr>
        </p:nvSpPr>
        <p:spPr/>
        <p:txBody>
          <a:bodyPr/>
          <a:lstStyle/>
          <a:p>
            <a:fld id="{1BFA4E14-C952-4079-B3A8-63EFAA5BEA56}" type="datetimeFigureOut">
              <a:rPr lang="en-US" smtClean="0"/>
              <a:t>10-Feb-22</a:t>
            </a:fld>
            <a:endParaRPr lang="en-US"/>
          </a:p>
        </p:txBody>
      </p:sp>
      <p:sp>
        <p:nvSpPr>
          <p:cNvPr id="6" name="Footer Placeholder 5">
            <a:extLst>
              <a:ext uri="{FF2B5EF4-FFF2-40B4-BE49-F238E27FC236}">
                <a16:creationId xmlns:a16="http://schemas.microsoft.com/office/drawing/2014/main" id="{6EEAB9C6-62EE-4EEF-BC29-6A3BE66B58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569EB-CF09-4BA3-9DBE-089D36E7AE50}"/>
              </a:ext>
            </a:extLst>
          </p:cNvPr>
          <p:cNvSpPr>
            <a:spLocks noGrp="1"/>
          </p:cNvSpPr>
          <p:nvPr>
            <p:ph type="sldNum" sz="quarter" idx="12"/>
          </p:nvPr>
        </p:nvSpPr>
        <p:spPr/>
        <p:txBody>
          <a:bodyPr/>
          <a:lstStyle/>
          <a:p>
            <a:fld id="{FC459F08-68DF-4694-A985-4C2F764AAF7C}" type="slidenum">
              <a:rPr lang="en-US" smtClean="0"/>
              <a:t>‹#›</a:t>
            </a:fld>
            <a:endParaRPr lang="en-US"/>
          </a:p>
        </p:txBody>
      </p:sp>
    </p:spTree>
    <p:extLst>
      <p:ext uri="{BB962C8B-B14F-4D97-AF65-F5344CB8AC3E}">
        <p14:creationId xmlns:p14="http://schemas.microsoft.com/office/powerpoint/2010/main" val="2796718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E2AF28-9DBB-4620-9AF2-28FFFA7C9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3BC0B3-AF05-4B87-A29E-7D41784C1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D5B9E8-A738-43DB-8872-2868AB13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A4E14-C952-4079-B3A8-63EFAA5BEA56}" type="datetimeFigureOut">
              <a:rPr lang="en-US" smtClean="0"/>
              <a:t>10-Feb-22</a:t>
            </a:fld>
            <a:endParaRPr lang="en-US"/>
          </a:p>
        </p:txBody>
      </p:sp>
      <p:sp>
        <p:nvSpPr>
          <p:cNvPr id="5" name="Footer Placeholder 4">
            <a:extLst>
              <a:ext uri="{FF2B5EF4-FFF2-40B4-BE49-F238E27FC236}">
                <a16:creationId xmlns:a16="http://schemas.microsoft.com/office/drawing/2014/main" id="{687B91AD-7C9C-420E-968D-AC70EFC14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BE4E49-F558-4DFB-BEC8-5B822B8011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59F08-68DF-4694-A985-4C2F764AAF7C}" type="slidenum">
              <a:rPr lang="en-US" smtClean="0"/>
              <a:t>‹#›</a:t>
            </a:fld>
            <a:endParaRPr lang="en-US"/>
          </a:p>
        </p:txBody>
      </p:sp>
    </p:spTree>
    <p:extLst>
      <p:ext uri="{BB962C8B-B14F-4D97-AF65-F5344CB8AC3E}">
        <p14:creationId xmlns:p14="http://schemas.microsoft.com/office/powerpoint/2010/main" val="630260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rivendata.org/competitions/44/dengai-predicting-disease-sprea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1A9ABF-9DE8-4CFA-AD57-BCF06C7A3C68}"/>
              </a:ext>
            </a:extLst>
          </p:cNvPr>
          <p:cNvSpPr>
            <a:spLocks noGrp="1"/>
          </p:cNvSpPr>
          <p:nvPr>
            <p:ph type="subTitle" idx="1"/>
          </p:nvPr>
        </p:nvSpPr>
        <p:spPr>
          <a:xfrm>
            <a:off x="1369226" y="4597860"/>
            <a:ext cx="3659974" cy="906470"/>
          </a:xfrm>
        </p:spPr>
        <p:txBody>
          <a:bodyPr>
            <a:normAutofit/>
          </a:bodyPr>
          <a:lstStyle/>
          <a:p>
            <a:pPr algn="l"/>
            <a:r>
              <a:rPr lang="en-US" sz="1200" b="1" dirty="0">
                <a:latin typeface="Poppins" panose="00000500000000000000" pitchFamily="2" charset="0"/>
                <a:cs typeface="Poppins" panose="00000500000000000000" pitchFamily="2" charset="0"/>
              </a:rPr>
              <a:t>Joy</a:t>
            </a:r>
            <a:r>
              <a:rPr lang="en-US" sz="1200" dirty="0">
                <a:latin typeface="Poppins" panose="00000500000000000000" pitchFamily="2" charset="0"/>
                <a:cs typeface="Poppins" panose="00000500000000000000" pitchFamily="2" charset="0"/>
              </a:rPr>
              <a:t> Barai (ID - 2018-1-60-011)</a:t>
            </a:r>
          </a:p>
          <a:p>
            <a:pPr algn="l"/>
            <a:r>
              <a:rPr lang="en-US" sz="1200" b="1" dirty="0">
                <a:latin typeface="Poppins" panose="00000500000000000000" pitchFamily="2" charset="0"/>
                <a:cs typeface="Poppins" panose="00000500000000000000" pitchFamily="2" charset="0"/>
              </a:rPr>
              <a:t>Maleha</a:t>
            </a:r>
            <a:r>
              <a:rPr lang="en-US" sz="1200" dirty="0">
                <a:latin typeface="Poppins" panose="00000500000000000000" pitchFamily="2" charset="0"/>
                <a:cs typeface="Poppins" panose="00000500000000000000" pitchFamily="2" charset="0"/>
              </a:rPr>
              <a:t> Israt Chowdhury (ID - 2018-1-60-015)</a:t>
            </a:r>
          </a:p>
          <a:p>
            <a:pPr algn="l"/>
            <a:r>
              <a:rPr lang="en-US" sz="1200" dirty="0">
                <a:latin typeface="Poppins" panose="00000500000000000000" pitchFamily="2" charset="0"/>
                <a:cs typeface="Poppins" panose="00000500000000000000" pitchFamily="2" charset="0"/>
              </a:rPr>
              <a:t>Kamarum Monira </a:t>
            </a:r>
            <a:r>
              <a:rPr lang="en-US" sz="1200" b="1" dirty="0">
                <a:latin typeface="Poppins" panose="00000500000000000000" pitchFamily="2" charset="0"/>
                <a:cs typeface="Poppins" panose="00000500000000000000" pitchFamily="2" charset="0"/>
              </a:rPr>
              <a:t>Mow</a:t>
            </a:r>
            <a:r>
              <a:rPr lang="en-US" sz="1200" dirty="0">
                <a:latin typeface="Poppins" panose="00000500000000000000" pitchFamily="2" charset="0"/>
                <a:cs typeface="Poppins" panose="00000500000000000000" pitchFamily="2" charset="0"/>
              </a:rPr>
              <a:t> (ID - 2018-1-60-016)</a:t>
            </a:r>
          </a:p>
          <a:p>
            <a:pPr algn="l"/>
            <a:endParaRPr lang="en-US" sz="1100" dirty="0">
              <a:latin typeface="Poppins" panose="00000500000000000000" pitchFamily="2" charset="0"/>
              <a:cs typeface="Poppins" panose="00000500000000000000" pitchFamily="2" charset="0"/>
            </a:endParaRPr>
          </a:p>
          <a:p>
            <a:endParaRPr lang="en-US" sz="1400" dirty="0">
              <a:latin typeface="Poppins" panose="00000500000000000000" pitchFamily="2" charset="0"/>
              <a:cs typeface="Poppins" panose="00000500000000000000" pitchFamily="2" charset="0"/>
            </a:endParaRPr>
          </a:p>
        </p:txBody>
      </p:sp>
      <p:sp>
        <p:nvSpPr>
          <p:cNvPr id="4" name="Google Shape;1109;p26">
            <a:extLst>
              <a:ext uri="{FF2B5EF4-FFF2-40B4-BE49-F238E27FC236}">
                <a16:creationId xmlns:a16="http://schemas.microsoft.com/office/drawing/2014/main" id="{1398C82C-4A69-4D7B-BF8C-7B05338FD1D7}"/>
              </a:ext>
            </a:extLst>
          </p:cNvPr>
          <p:cNvSpPr txBox="1">
            <a:spLocks noGrp="1"/>
          </p:cNvSpPr>
          <p:nvPr>
            <p:ph type="ctrTitle"/>
          </p:nvPr>
        </p:nvSpPr>
        <p:spPr>
          <a:xfrm>
            <a:off x="1297664" y="1770244"/>
            <a:ext cx="8108886" cy="25983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Poppins" panose="00000500000000000000" pitchFamily="2" charset="0"/>
                <a:cs typeface="Poppins" panose="00000500000000000000" pitchFamily="2" charset="0"/>
              </a:rPr>
              <a:t>Dengue Forecasting Using Machine Learning Method</a:t>
            </a:r>
            <a:endParaRPr b="1" dirty="0">
              <a:solidFill>
                <a:schemeClr val="accent1"/>
              </a:solidFill>
              <a:latin typeface="Poppins" panose="00000500000000000000" pitchFamily="2" charset="0"/>
              <a:ea typeface="Montserrat Medium"/>
              <a:cs typeface="Poppins" panose="00000500000000000000" pitchFamily="2" charset="0"/>
              <a:sym typeface="Montserrat Medium"/>
            </a:endParaRPr>
          </a:p>
        </p:txBody>
      </p:sp>
    </p:spTree>
    <p:extLst>
      <p:ext uri="{BB962C8B-B14F-4D97-AF65-F5344CB8AC3E}">
        <p14:creationId xmlns:p14="http://schemas.microsoft.com/office/powerpoint/2010/main" val="1167475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14;p33">
            <a:extLst>
              <a:ext uri="{FF2B5EF4-FFF2-40B4-BE49-F238E27FC236}">
                <a16:creationId xmlns:a16="http://schemas.microsoft.com/office/drawing/2014/main" id="{D084D8D2-6F34-4A8B-89DE-C91208BAF8F9}"/>
              </a:ext>
            </a:extLst>
          </p:cNvPr>
          <p:cNvSpPr txBox="1">
            <a:spLocks/>
          </p:cNvSpPr>
          <p:nvPr/>
        </p:nvSpPr>
        <p:spPr>
          <a:xfrm>
            <a:off x="1711484" y="1621840"/>
            <a:ext cx="5866214" cy="572700"/>
          </a:xfrm>
          <a:prstGeom prst="rect">
            <a:avLst/>
          </a:prstGeom>
          <a:ln>
            <a:noFill/>
          </a:ln>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latin typeface="Poppins" panose="00000500000000000000" pitchFamily="2" charset="0"/>
                <a:cs typeface="Poppins" panose="00000500000000000000" pitchFamily="2" charset="0"/>
              </a:rPr>
              <a:t>Pre-Processing</a:t>
            </a:r>
          </a:p>
        </p:txBody>
      </p:sp>
      <p:grpSp>
        <p:nvGrpSpPr>
          <p:cNvPr id="5" name="Google Shape;1224;p33">
            <a:extLst>
              <a:ext uri="{FF2B5EF4-FFF2-40B4-BE49-F238E27FC236}">
                <a16:creationId xmlns:a16="http://schemas.microsoft.com/office/drawing/2014/main" id="{B329C089-EE00-43C7-9F0E-5269BBC0DCD1}"/>
              </a:ext>
            </a:extLst>
          </p:cNvPr>
          <p:cNvGrpSpPr/>
          <p:nvPr/>
        </p:nvGrpSpPr>
        <p:grpSpPr>
          <a:xfrm>
            <a:off x="1500069" y="2599046"/>
            <a:ext cx="258154" cy="366066"/>
            <a:chOff x="2402483" y="3018337"/>
            <a:chExt cx="258154" cy="366066"/>
          </a:xfrm>
        </p:grpSpPr>
        <p:sp>
          <p:nvSpPr>
            <p:cNvPr id="6" name="Google Shape;1225;p33">
              <a:extLst>
                <a:ext uri="{FF2B5EF4-FFF2-40B4-BE49-F238E27FC236}">
                  <a16:creationId xmlns:a16="http://schemas.microsoft.com/office/drawing/2014/main" id="{B0CF80A4-50D5-4CA7-B151-E2ED846E212D}"/>
                </a:ext>
              </a:extLst>
            </p:cNvPr>
            <p:cNvSpPr/>
            <p:nvPr/>
          </p:nvSpPr>
          <p:spPr>
            <a:xfrm>
              <a:off x="2402483" y="3018337"/>
              <a:ext cx="258154" cy="366066"/>
            </a:xfrm>
            <a:custGeom>
              <a:avLst/>
              <a:gdLst/>
              <a:ahLst/>
              <a:cxnLst/>
              <a:rect l="l" t="t" r="r" b="b"/>
              <a:pathLst>
                <a:path w="160344" h="227370" extrusionOk="0">
                  <a:moveTo>
                    <a:pt x="80160" y="1"/>
                  </a:moveTo>
                  <a:cubicBezTo>
                    <a:pt x="35961" y="1"/>
                    <a:pt x="1" y="35961"/>
                    <a:pt x="1" y="80160"/>
                  </a:cubicBezTo>
                  <a:lnTo>
                    <a:pt x="13337" y="80160"/>
                  </a:lnTo>
                  <a:cubicBezTo>
                    <a:pt x="13337" y="43312"/>
                    <a:pt x="43307" y="13319"/>
                    <a:pt x="80155" y="13319"/>
                  </a:cubicBezTo>
                  <a:cubicBezTo>
                    <a:pt x="80671" y="13319"/>
                    <a:pt x="81189" y="13325"/>
                    <a:pt x="81708" y="13337"/>
                  </a:cubicBezTo>
                  <a:cubicBezTo>
                    <a:pt x="118121" y="14171"/>
                    <a:pt x="147008" y="44367"/>
                    <a:pt x="147008" y="80779"/>
                  </a:cubicBezTo>
                  <a:lnTo>
                    <a:pt x="147008" y="146578"/>
                  </a:lnTo>
                  <a:cubicBezTo>
                    <a:pt x="147008" y="182967"/>
                    <a:pt x="118121" y="213187"/>
                    <a:pt x="81708" y="214021"/>
                  </a:cubicBezTo>
                  <a:cubicBezTo>
                    <a:pt x="81189" y="214033"/>
                    <a:pt x="80670" y="214038"/>
                    <a:pt x="80154" y="214038"/>
                  </a:cubicBezTo>
                  <a:cubicBezTo>
                    <a:pt x="43306" y="214038"/>
                    <a:pt x="13337" y="184069"/>
                    <a:pt x="13337" y="147198"/>
                  </a:cubicBezTo>
                  <a:lnTo>
                    <a:pt x="13337" y="114810"/>
                  </a:lnTo>
                  <a:cubicBezTo>
                    <a:pt x="13337" y="110396"/>
                    <a:pt x="16779" y="106779"/>
                    <a:pt x="21087" y="106779"/>
                  </a:cubicBezTo>
                  <a:cubicBezTo>
                    <a:pt x="21312" y="106779"/>
                    <a:pt x="21538" y="106788"/>
                    <a:pt x="21767" y="106808"/>
                  </a:cubicBezTo>
                  <a:cubicBezTo>
                    <a:pt x="25744" y="107118"/>
                    <a:pt x="28912" y="110523"/>
                    <a:pt x="28912" y="114620"/>
                  </a:cubicBezTo>
                  <a:lnTo>
                    <a:pt x="28912" y="133433"/>
                  </a:lnTo>
                  <a:lnTo>
                    <a:pt x="42248" y="133433"/>
                  </a:lnTo>
                  <a:lnTo>
                    <a:pt x="42248" y="114953"/>
                  </a:lnTo>
                  <a:cubicBezTo>
                    <a:pt x="42248" y="103403"/>
                    <a:pt x="33103" y="93710"/>
                    <a:pt x="21529" y="93496"/>
                  </a:cubicBezTo>
                  <a:cubicBezTo>
                    <a:pt x="21399" y="93494"/>
                    <a:pt x="21270" y="93493"/>
                    <a:pt x="21140" y="93493"/>
                  </a:cubicBezTo>
                  <a:cubicBezTo>
                    <a:pt x="9505" y="93493"/>
                    <a:pt x="25" y="102985"/>
                    <a:pt x="25" y="114667"/>
                  </a:cubicBezTo>
                  <a:lnTo>
                    <a:pt x="25" y="146531"/>
                  </a:lnTo>
                  <a:cubicBezTo>
                    <a:pt x="25" y="189825"/>
                    <a:pt x="35437" y="226595"/>
                    <a:pt x="78708" y="227357"/>
                  </a:cubicBezTo>
                  <a:cubicBezTo>
                    <a:pt x="79200" y="227366"/>
                    <a:pt x="79691" y="227370"/>
                    <a:pt x="80181" y="227370"/>
                  </a:cubicBezTo>
                  <a:cubicBezTo>
                    <a:pt x="124376" y="227370"/>
                    <a:pt x="160344" y="191407"/>
                    <a:pt x="160344" y="147221"/>
                  </a:cubicBezTo>
                  <a:lnTo>
                    <a:pt x="160344" y="80112"/>
                  </a:lnTo>
                  <a:cubicBezTo>
                    <a:pt x="160344" y="35961"/>
                    <a:pt x="124384" y="1"/>
                    <a:pt x="80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6;p33">
              <a:extLst>
                <a:ext uri="{FF2B5EF4-FFF2-40B4-BE49-F238E27FC236}">
                  <a16:creationId xmlns:a16="http://schemas.microsoft.com/office/drawing/2014/main" id="{4C28D442-9072-4427-B3BA-DC9B429A3772}"/>
                </a:ext>
              </a:extLst>
            </p:cNvPr>
            <p:cNvSpPr/>
            <p:nvPr/>
          </p:nvSpPr>
          <p:spPr>
            <a:xfrm>
              <a:off x="2449221" y="3254596"/>
              <a:ext cx="164677" cy="82358"/>
            </a:xfrm>
            <a:custGeom>
              <a:avLst/>
              <a:gdLst/>
              <a:ahLst/>
              <a:cxnLst/>
              <a:rect l="l" t="t" r="r" b="b"/>
              <a:pathLst>
                <a:path w="102284" h="51154" extrusionOk="0">
                  <a:moveTo>
                    <a:pt x="1" y="0"/>
                  </a:moveTo>
                  <a:cubicBezTo>
                    <a:pt x="1" y="28196"/>
                    <a:pt x="22958" y="51153"/>
                    <a:pt x="51130" y="51153"/>
                  </a:cubicBezTo>
                  <a:cubicBezTo>
                    <a:pt x="79327" y="51153"/>
                    <a:pt x="102284" y="28196"/>
                    <a:pt x="102284" y="0"/>
                  </a:cubicBezTo>
                  <a:lnTo>
                    <a:pt x="88948" y="0"/>
                  </a:lnTo>
                  <a:cubicBezTo>
                    <a:pt x="88995" y="20861"/>
                    <a:pt x="72040" y="37841"/>
                    <a:pt x="51178" y="37841"/>
                  </a:cubicBezTo>
                  <a:cubicBezTo>
                    <a:pt x="30293" y="37841"/>
                    <a:pt x="13337" y="20861"/>
                    <a:pt x="1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7;p33">
              <a:extLst>
                <a:ext uri="{FF2B5EF4-FFF2-40B4-BE49-F238E27FC236}">
                  <a16:creationId xmlns:a16="http://schemas.microsoft.com/office/drawing/2014/main" id="{A187817E-230C-4880-8466-0F4790697FE0}"/>
                </a:ext>
              </a:extLst>
            </p:cNvPr>
            <p:cNvSpPr/>
            <p:nvPr/>
          </p:nvSpPr>
          <p:spPr>
            <a:xfrm>
              <a:off x="2449260" y="3064999"/>
              <a:ext cx="164793" cy="82319"/>
            </a:xfrm>
            <a:custGeom>
              <a:avLst/>
              <a:gdLst/>
              <a:ahLst/>
              <a:cxnLst/>
              <a:rect l="l" t="t" r="r" b="b"/>
              <a:pathLst>
                <a:path w="102356" h="51130" extrusionOk="0">
                  <a:moveTo>
                    <a:pt x="51154" y="0"/>
                  </a:moveTo>
                  <a:cubicBezTo>
                    <a:pt x="22958" y="0"/>
                    <a:pt x="1" y="22957"/>
                    <a:pt x="1" y="51129"/>
                  </a:cubicBezTo>
                  <a:lnTo>
                    <a:pt x="13337" y="51129"/>
                  </a:lnTo>
                  <a:cubicBezTo>
                    <a:pt x="13337" y="30268"/>
                    <a:pt x="30316" y="13312"/>
                    <a:pt x="51178" y="13312"/>
                  </a:cubicBezTo>
                  <a:cubicBezTo>
                    <a:pt x="72039" y="13312"/>
                    <a:pt x="89019" y="30268"/>
                    <a:pt x="89019" y="51129"/>
                  </a:cubicBezTo>
                  <a:lnTo>
                    <a:pt x="102355" y="51129"/>
                  </a:lnTo>
                  <a:cubicBezTo>
                    <a:pt x="102284" y="22957"/>
                    <a:pt x="79374" y="0"/>
                    <a:pt x="51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8;p33">
              <a:extLst>
                <a:ext uri="{FF2B5EF4-FFF2-40B4-BE49-F238E27FC236}">
                  <a16:creationId xmlns:a16="http://schemas.microsoft.com/office/drawing/2014/main" id="{8561E63C-C282-4093-8E55-8D575E061F47}"/>
                </a:ext>
              </a:extLst>
            </p:cNvPr>
            <p:cNvSpPr/>
            <p:nvPr/>
          </p:nvSpPr>
          <p:spPr>
            <a:xfrm>
              <a:off x="2496190" y="3111008"/>
              <a:ext cx="117939" cy="179265"/>
            </a:xfrm>
            <a:custGeom>
              <a:avLst/>
              <a:gdLst/>
              <a:ahLst/>
              <a:cxnLst/>
              <a:rect l="l" t="t" r="r" b="b"/>
              <a:pathLst>
                <a:path w="73254" h="111345" extrusionOk="0">
                  <a:moveTo>
                    <a:pt x="22219" y="0"/>
                  </a:moveTo>
                  <a:cubicBezTo>
                    <a:pt x="9979" y="0"/>
                    <a:pt x="0" y="9955"/>
                    <a:pt x="0" y="22148"/>
                  </a:cubicBezTo>
                  <a:lnTo>
                    <a:pt x="0" y="88852"/>
                  </a:lnTo>
                  <a:cubicBezTo>
                    <a:pt x="0" y="100044"/>
                    <a:pt x="8216" y="109737"/>
                    <a:pt x="19314" y="111166"/>
                  </a:cubicBezTo>
                  <a:cubicBezTo>
                    <a:pt x="20279" y="111286"/>
                    <a:pt x="21234" y="111345"/>
                    <a:pt x="22175" y="111345"/>
                  </a:cubicBezTo>
                  <a:cubicBezTo>
                    <a:pt x="34433" y="111345"/>
                    <a:pt x="44414" y="101417"/>
                    <a:pt x="44414" y="89209"/>
                  </a:cubicBezTo>
                  <a:lnTo>
                    <a:pt x="31078" y="89209"/>
                  </a:lnTo>
                  <a:cubicBezTo>
                    <a:pt x="31078" y="94075"/>
                    <a:pt x="27096" y="98032"/>
                    <a:pt x="22177" y="98032"/>
                  </a:cubicBezTo>
                  <a:cubicBezTo>
                    <a:pt x="21584" y="98032"/>
                    <a:pt x="20977" y="97974"/>
                    <a:pt x="20362" y="97854"/>
                  </a:cubicBezTo>
                  <a:cubicBezTo>
                    <a:pt x="16218" y="97020"/>
                    <a:pt x="13313" y="93257"/>
                    <a:pt x="13313" y="89042"/>
                  </a:cubicBezTo>
                  <a:lnTo>
                    <a:pt x="13313" y="22362"/>
                  </a:lnTo>
                  <a:cubicBezTo>
                    <a:pt x="13313" y="17909"/>
                    <a:pt x="16528" y="14027"/>
                    <a:pt x="20957" y="13455"/>
                  </a:cubicBezTo>
                  <a:cubicBezTo>
                    <a:pt x="21372" y="13402"/>
                    <a:pt x="21779" y="13377"/>
                    <a:pt x="22178" y="13377"/>
                  </a:cubicBezTo>
                  <a:cubicBezTo>
                    <a:pt x="27325" y="13377"/>
                    <a:pt x="31078" y="17580"/>
                    <a:pt x="31078" y="20409"/>
                  </a:cubicBezTo>
                  <a:lnTo>
                    <a:pt x="31078" y="56226"/>
                  </a:lnTo>
                  <a:cubicBezTo>
                    <a:pt x="31078" y="67895"/>
                    <a:pt x="40509" y="77373"/>
                    <a:pt x="52130" y="77397"/>
                  </a:cubicBezTo>
                  <a:cubicBezTo>
                    <a:pt x="52145" y="77397"/>
                    <a:pt x="52160" y="77397"/>
                    <a:pt x="52174" y="77397"/>
                  </a:cubicBezTo>
                  <a:cubicBezTo>
                    <a:pt x="63823" y="77397"/>
                    <a:pt x="73254" y="67904"/>
                    <a:pt x="73254" y="56226"/>
                  </a:cubicBezTo>
                  <a:lnTo>
                    <a:pt x="73254" y="36412"/>
                  </a:lnTo>
                  <a:lnTo>
                    <a:pt x="59942" y="36341"/>
                  </a:lnTo>
                  <a:lnTo>
                    <a:pt x="59942" y="56178"/>
                  </a:lnTo>
                  <a:cubicBezTo>
                    <a:pt x="59942" y="60489"/>
                    <a:pt x="56465" y="64037"/>
                    <a:pt x="52178" y="64037"/>
                  </a:cubicBezTo>
                  <a:cubicBezTo>
                    <a:pt x="47891" y="63966"/>
                    <a:pt x="44414" y="60417"/>
                    <a:pt x="44414" y="56107"/>
                  </a:cubicBezTo>
                  <a:lnTo>
                    <a:pt x="44414" y="20362"/>
                  </a:lnTo>
                  <a:cubicBezTo>
                    <a:pt x="44414" y="9526"/>
                    <a:pt x="34031" y="0"/>
                    <a:pt x="2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29;p33">
            <a:extLst>
              <a:ext uri="{FF2B5EF4-FFF2-40B4-BE49-F238E27FC236}">
                <a16:creationId xmlns:a16="http://schemas.microsoft.com/office/drawing/2014/main" id="{4815C7B6-7A8C-4F5F-9AA0-C669507AFDFA}"/>
              </a:ext>
            </a:extLst>
          </p:cNvPr>
          <p:cNvSpPr/>
          <p:nvPr/>
        </p:nvSpPr>
        <p:spPr>
          <a:xfrm>
            <a:off x="4292727" y="2599019"/>
            <a:ext cx="198035" cy="366120"/>
          </a:xfrm>
          <a:custGeom>
            <a:avLst/>
            <a:gdLst/>
            <a:ahLst/>
            <a:cxnLst/>
            <a:rect l="l" t="t" r="r" b="b"/>
            <a:pathLst>
              <a:path w="123003" h="227404" extrusionOk="0">
                <a:moveTo>
                  <a:pt x="77707" y="25744"/>
                </a:moveTo>
                <a:lnTo>
                  <a:pt x="77707" y="44414"/>
                </a:lnTo>
                <a:lnTo>
                  <a:pt x="45272" y="44414"/>
                </a:lnTo>
                <a:lnTo>
                  <a:pt x="45272" y="25744"/>
                </a:lnTo>
                <a:close/>
                <a:moveTo>
                  <a:pt x="77064" y="57751"/>
                </a:moveTo>
                <a:cubicBezTo>
                  <a:pt x="76159" y="64204"/>
                  <a:pt x="73897" y="70396"/>
                  <a:pt x="70444" y="75992"/>
                </a:cubicBezTo>
                <a:cubicBezTo>
                  <a:pt x="67967" y="80041"/>
                  <a:pt x="64871" y="83684"/>
                  <a:pt x="61299" y="86804"/>
                </a:cubicBezTo>
                <a:cubicBezTo>
                  <a:pt x="57751" y="83684"/>
                  <a:pt x="54655" y="80041"/>
                  <a:pt x="52131" y="75992"/>
                </a:cubicBezTo>
                <a:cubicBezTo>
                  <a:pt x="48677" y="70396"/>
                  <a:pt x="46439" y="64204"/>
                  <a:pt x="45486" y="57751"/>
                </a:cubicBezTo>
                <a:close/>
                <a:moveTo>
                  <a:pt x="31531" y="13337"/>
                </a:moveTo>
                <a:lnTo>
                  <a:pt x="31531" y="50725"/>
                </a:lnTo>
                <a:cubicBezTo>
                  <a:pt x="31531" y="62061"/>
                  <a:pt x="34675" y="73206"/>
                  <a:pt x="40676" y="82851"/>
                </a:cubicBezTo>
                <a:cubicBezTo>
                  <a:pt x="43224" y="86971"/>
                  <a:pt x="46272" y="90781"/>
                  <a:pt x="49725" y="94163"/>
                </a:cubicBezTo>
                <a:cubicBezTo>
                  <a:pt x="44057" y="97092"/>
                  <a:pt x="38771" y="100593"/>
                  <a:pt x="33889" y="104546"/>
                </a:cubicBezTo>
                <a:cubicBezTo>
                  <a:pt x="30507" y="100878"/>
                  <a:pt x="27483" y="96901"/>
                  <a:pt x="24839" y="92615"/>
                </a:cubicBezTo>
                <a:cubicBezTo>
                  <a:pt x="17028" y="80017"/>
                  <a:pt x="12884" y="65514"/>
                  <a:pt x="12884" y="50701"/>
                </a:cubicBezTo>
                <a:lnTo>
                  <a:pt x="12884" y="13337"/>
                </a:lnTo>
                <a:close/>
                <a:moveTo>
                  <a:pt x="61299" y="140601"/>
                </a:moveTo>
                <a:cubicBezTo>
                  <a:pt x="64848" y="143720"/>
                  <a:pt x="67943" y="147340"/>
                  <a:pt x="70468" y="151389"/>
                </a:cubicBezTo>
                <a:cubicBezTo>
                  <a:pt x="73921" y="156985"/>
                  <a:pt x="76136" y="163177"/>
                  <a:pt x="77088" y="169654"/>
                </a:cubicBezTo>
                <a:lnTo>
                  <a:pt x="45510" y="169654"/>
                </a:lnTo>
                <a:cubicBezTo>
                  <a:pt x="46439" y="163177"/>
                  <a:pt x="48701" y="156985"/>
                  <a:pt x="52154" y="151389"/>
                </a:cubicBezTo>
                <a:cubicBezTo>
                  <a:pt x="54655" y="147316"/>
                  <a:pt x="57751" y="143697"/>
                  <a:pt x="61299" y="140601"/>
                </a:cubicBezTo>
                <a:close/>
                <a:moveTo>
                  <a:pt x="77707" y="182943"/>
                </a:moveTo>
                <a:lnTo>
                  <a:pt x="77707" y="201613"/>
                </a:lnTo>
                <a:lnTo>
                  <a:pt x="45272" y="201613"/>
                </a:lnTo>
                <a:lnTo>
                  <a:pt x="45272" y="182943"/>
                </a:lnTo>
                <a:close/>
                <a:moveTo>
                  <a:pt x="109666" y="13337"/>
                </a:moveTo>
                <a:lnTo>
                  <a:pt x="109666" y="50725"/>
                </a:lnTo>
                <a:cubicBezTo>
                  <a:pt x="109666" y="65538"/>
                  <a:pt x="105546" y="80017"/>
                  <a:pt x="97783" y="92639"/>
                </a:cubicBezTo>
                <a:cubicBezTo>
                  <a:pt x="90019" y="105236"/>
                  <a:pt x="78922" y="115381"/>
                  <a:pt x="65705" y="122025"/>
                </a:cubicBezTo>
                <a:cubicBezTo>
                  <a:pt x="55560" y="127098"/>
                  <a:pt x="47034" y="134885"/>
                  <a:pt x="41081" y="144554"/>
                </a:cubicBezTo>
                <a:cubicBezTo>
                  <a:pt x="35127" y="154199"/>
                  <a:pt x="31960" y="165320"/>
                  <a:pt x="31960" y="176679"/>
                </a:cubicBezTo>
                <a:lnTo>
                  <a:pt x="31960" y="214068"/>
                </a:lnTo>
                <a:lnTo>
                  <a:pt x="13313" y="214068"/>
                </a:lnTo>
                <a:lnTo>
                  <a:pt x="13313" y="176679"/>
                </a:lnTo>
                <a:cubicBezTo>
                  <a:pt x="13313" y="161843"/>
                  <a:pt x="17409" y="147388"/>
                  <a:pt x="25173" y="134766"/>
                </a:cubicBezTo>
                <a:cubicBezTo>
                  <a:pt x="32960" y="122168"/>
                  <a:pt x="44057" y="111976"/>
                  <a:pt x="57275" y="105379"/>
                </a:cubicBezTo>
                <a:cubicBezTo>
                  <a:pt x="67419" y="100283"/>
                  <a:pt x="75945" y="92519"/>
                  <a:pt x="81899" y="82851"/>
                </a:cubicBezTo>
                <a:cubicBezTo>
                  <a:pt x="87852" y="73206"/>
                  <a:pt x="90996" y="62061"/>
                  <a:pt x="90996" y="50725"/>
                </a:cubicBezTo>
                <a:lnTo>
                  <a:pt x="90996" y="13337"/>
                </a:lnTo>
                <a:close/>
                <a:moveTo>
                  <a:pt x="88638" y="122859"/>
                </a:moveTo>
                <a:cubicBezTo>
                  <a:pt x="92020" y="126503"/>
                  <a:pt x="95044" y="130503"/>
                  <a:pt x="97712" y="134790"/>
                </a:cubicBezTo>
                <a:cubicBezTo>
                  <a:pt x="105499" y="147364"/>
                  <a:pt x="109643" y="161867"/>
                  <a:pt x="109643" y="176703"/>
                </a:cubicBezTo>
                <a:lnTo>
                  <a:pt x="109643" y="214068"/>
                </a:lnTo>
                <a:lnTo>
                  <a:pt x="90996" y="214068"/>
                </a:lnTo>
                <a:lnTo>
                  <a:pt x="90996" y="176679"/>
                </a:lnTo>
                <a:cubicBezTo>
                  <a:pt x="90996" y="165320"/>
                  <a:pt x="87852" y="154199"/>
                  <a:pt x="81851" y="144554"/>
                </a:cubicBezTo>
                <a:cubicBezTo>
                  <a:pt x="79303" y="140410"/>
                  <a:pt x="76278" y="136600"/>
                  <a:pt x="72802" y="133242"/>
                </a:cubicBezTo>
                <a:cubicBezTo>
                  <a:pt x="78469" y="130289"/>
                  <a:pt x="83756" y="126812"/>
                  <a:pt x="88638" y="122859"/>
                </a:cubicBezTo>
                <a:close/>
                <a:moveTo>
                  <a:pt x="1" y="1"/>
                </a:moveTo>
                <a:lnTo>
                  <a:pt x="1" y="50725"/>
                </a:lnTo>
                <a:cubicBezTo>
                  <a:pt x="1" y="68015"/>
                  <a:pt x="4835" y="84923"/>
                  <a:pt x="13908" y="99640"/>
                </a:cubicBezTo>
                <a:cubicBezTo>
                  <a:pt x="17028" y="104665"/>
                  <a:pt x="20600" y="109356"/>
                  <a:pt x="24601" y="113690"/>
                </a:cubicBezTo>
                <a:cubicBezTo>
                  <a:pt x="20600" y="118001"/>
                  <a:pt x="17028" y="122692"/>
                  <a:pt x="13908" y="127741"/>
                </a:cubicBezTo>
                <a:cubicBezTo>
                  <a:pt x="4787" y="142434"/>
                  <a:pt x="1" y="159343"/>
                  <a:pt x="1" y="176632"/>
                </a:cubicBezTo>
                <a:lnTo>
                  <a:pt x="1" y="227356"/>
                </a:lnTo>
                <a:lnTo>
                  <a:pt x="45320" y="227356"/>
                </a:lnTo>
                <a:lnTo>
                  <a:pt x="45320" y="214949"/>
                </a:lnTo>
                <a:lnTo>
                  <a:pt x="77731" y="214949"/>
                </a:lnTo>
                <a:lnTo>
                  <a:pt x="77731" y="227404"/>
                </a:lnTo>
                <a:lnTo>
                  <a:pt x="122598" y="227404"/>
                </a:lnTo>
                <a:lnTo>
                  <a:pt x="122598" y="176679"/>
                </a:lnTo>
                <a:cubicBezTo>
                  <a:pt x="122883" y="159366"/>
                  <a:pt x="118073" y="142458"/>
                  <a:pt x="108976" y="127765"/>
                </a:cubicBezTo>
                <a:cubicBezTo>
                  <a:pt x="105856" y="122740"/>
                  <a:pt x="102284" y="118025"/>
                  <a:pt x="98307" y="113714"/>
                </a:cubicBezTo>
                <a:cubicBezTo>
                  <a:pt x="102284" y="109404"/>
                  <a:pt x="105856" y="104689"/>
                  <a:pt x="108976" y="99664"/>
                </a:cubicBezTo>
                <a:cubicBezTo>
                  <a:pt x="118073" y="84947"/>
                  <a:pt x="122883" y="68038"/>
                  <a:pt x="122883" y="50749"/>
                </a:cubicBezTo>
                <a:lnTo>
                  <a:pt x="123002" y="50749"/>
                </a:lnTo>
                <a:lnTo>
                  <a:pt x="123002" y="50725"/>
                </a:lnTo>
                <a:lnTo>
                  <a:pt x="123002" y="1"/>
                </a:lnTo>
                <a:lnTo>
                  <a:pt x="77684" y="1"/>
                </a:lnTo>
                <a:lnTo>
                  <a:pt x="77684" y="12432"/>
                </a:lnTo>
                <a:lnTo>
                  <a:pt x="45272" y="12432"/>
                </a:lnTo>
                <a:lnTo>
                  <a:pt x="45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71;p31">
            <a:extLst>
              <a:ext uri="{FF2B5EF4-FFF2-40B4-BE49-F238E27FC236}">
                <a16:creationId xmlns:a16="http://schemas.microsoft.com/office/drawing/2014/main" id="{461EF270-F6B9-430F-9063-E36E029F51D4}"/>
              </a:ext>
            </a:extLst>
          </p:cNvPr>
          <p:cNvSpPr txBox="1">
            <a:spLocks/>
          </p:cNvSpPr>
          <p:nvPr/>
        </p:nvSpPr>
        <p:spPr>
          <a:xfrm>
            <a:off x="1711484" y="2387871"/>
            <a:ext cx="8365023" cy="239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1pPr>
            <a:lvl2pPr marL="914400" marR="0" lvl="1"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pPr indent="-457200">
              <a:lnSpc>
                <a:spcPct val="15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Checking null entries</a:t>
            </a:r>
          </a:p>
          <a:p>
            <a:pPr indent="-457200">
              <a:lnSpc>
                <a:spcPct val="15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Convert Temperature </a:t>
            </a:r>
            <a:r>
              <a:rPr lang="en-US" sz="1800" b="1" dirty="0">
                <a:latin typeface="Poppins" panose="00000500000000000000" pitchFamily="2" charset="0"/>
                <a:cs typeface="Poppins" panose="00000500000000000000" pitchFamily="2" charset="0"/>
              </a:rPr>
              <a:t>Kelvin</a:t>
            </a:r>
            <a:r>
              <a:rPr lang="en-US" sz="1800" dirty="0">
                <a:latin typeface="Poppins" panose="00000500000000000000" pitchFamily="2" charset="0"/>
                <a:cs typeface="Poppins" panose="00000500000000000000" pitchFamily="2" charset="0"/>
              </a:rPr>
              <a:t> to </a:t>
            </a:r>
            <a:r>
              <a:rPr lang="en-US" sz="1800" b="1" dirty="0">
                <a:latin typeface="Poppins" panose="00000500000000000000" pitchFamily="2" charset="0"/>
                <a:cs typeface="Poppins" panose="00000500000000000000" pitchFamily="2" charset="0"/>
              </a:rPr>
              <a:t>Celsius</a:t>
            </a:r>
          </a:p>
          <a:p>
            <a:pPr indent="-457200">
              <a:lnSpc>
                <a:spcPct val="15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Rounding every value up to 3 decimal places</a:t>
            </a:r>
          </a:p>
          <a:p>
            <a:pPr indent="-457200">
              <a:lnSpc>
                <a:spcPct val="15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Combining data where necessary </a:t>
            </a:r>
          </a:p>
          <a:p>
            <a:pPr indent="-457200">
              <a:lnSpc>
                <a:spcPct val="15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Applying feature scaling</a:t>
            </a:r>
          </a:p>
        </p:txBody>
      </p:sp>
      <p:pic>
        <p:nvPicPr>
          <p:cNvPr id="14" name="Picture 13">
            <a:extLst>
              <a:ext uri="{FF2B5EF4-FFF2-40B4-BE49-F238E27FC236}">
                <a16:creationId xmlns:a16="http://schemas.microsoft.com/office/drawing/2014/main" id="{0D9EAAB1-4B07-4178-AC56-A6DD97402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346" y="2266122"/>
            <a:ext cx="1883492" cy="1883492"/>
          </a:xfrm>
          <a:prstGeom prst="rect">
            <a:avLst/>
          </a:prstGeom>
        </p:spPr>
      </p:pic>
    </p:spTree>
    <p:extLst>
      <p:ext uri="{BB962C8B-B14F-4D97-AF65-F5344CB8AC3E}">
        <p14:creationId xmlns:p14="http://schemas.microsoft.com/office/powerpoint/2010/main" val="2487486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14;p33">
            <a:extLst>
              <a:ext uri="{FF2B5EF4-FFF2-40B4-BE49-F238E27FC236}">
                <a16:creationId xmlns:a16="http://schemas.microsoft.com/office/drawing/2014/main" id="{F59FC467-1A31-49AC-9814-C5C24D260552}"/>
              </a:ext>
            </a:extLst>
          </p:cNvPr>
          <p:cNvSpPr txBox="1">
            <a:spLocks/>
          </p:cNvSpPr>
          <p:nvPr/>
        </p:nvSpPr>
        <p:spPr>
          <a:xfrm>
            <a:off x="4169999" y="617623"/>
            <a:ext cx="3852000" cy="1006643"/>
          </a:xfrm>
          <a:prstGeom prst="rect">
            <a:avLst/>
          </a:prstGeom>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Poppins" panose="00000500000000000000" pitchFamily="2" charset="0"/>
                <a:cs typeface="Poppins" panose="00000500000000000000" pitchFamily="2" charset="0"/>
              </a:rPr>
              <a:t>Methodology</a:t>
            </a:r>
          </a:p>
        </p:txBody>
      </p:sp>
      <p:pic>
        <p:nvPicPr>
          <p:cNvPr id="3" name="Picture 2">
            <a:extLst>
              <a:ext uri="{FF2B5EF4-FFF2-40B4-BE49-F238E27FC236}">
                <a16:creationId xmlns:a16="http://schemas.microsoft.com/office/drawing/2014/main" id="{CF6A7515-E18B-4D7C-8474-1880C756F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880" y="1815097"/>
            <a:ext cx="5528239" cy="4211992"/>
          </a:xfrm>
          <a:prstGeom prst="rect">
            <a:avLst/>
          </a:prstGeom>
        </p:spPr>
      </p:pic>
    </p:spTree>
    <p:extLst>
      <p:ext uri="{BB962C8B-B14F-4D97-AF65-F5344CB8AC3E}">
        <p14:creationId xmlns:p14="http://schemas.microsoft.com/office/powerpoint/2010/main" val="2097235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14;p33">
            <a:extLst>
              <a:ext uri="{FF2B5EF4-FFF2-40B4-BE49-F238E27FC236}">
                <a16:creationId xmlns:a16="http://schemas.microsoft.com/office/drawing/2014/main" id="{F59FC467-1A31-49AC-9814-C5C24D260552}"/>
              </a:ext>
            </a:extLst>
          </p:cNvPr>
          <p:cNvSpPr txBox="1">
            <a:spLocks/>
          </p:cNvSpPr>
          <p:nvPr/>
        </p:nvSpPr>
        <p:spPr>
          <a:xfrm>
            <a:off x="4169999" y="660715"/>
            <a:ext cx="3852000" cy="1006643"/>
          </a:xfrm>
          <a:prstGeom prst="rect">
            <a:avLst/>
          </a:prstGeom>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Poppins" panose="00000500000000000000" pitchFamily="2" charset="0"/>
                <a:cs typeface="Poppins" panose="00000500000000000000" pitchFamily="2" charset="0"/>
              </a:rPr>
              <a:t>Methodology</a:t>
            </a:r>
          </a:p>
        </p:txBody>
      </p:sp>
      <p:pic>
        <p:nvPicPr>
          <p:cNvPr id="9" name="Picture 8">
            <a:extLst>
              <a:ext uri="{FF2B5EF4-FFF2-40B4-BE49-F238E27FC236}">
                <a16:creationId xmlns:a16="http://schemas.microsoft.com/office/drawing/2014/main" id="{4E4819ED-D52B-4454-A34A-E2DB0487C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384" y="1783291"/>
            <a:ext cx="5555229" cy="4239067"/>
          </a:xfrm>
          <a:prstGeom prst="rect">
            <a:avLst/>
          </a:prstGeom>
        </p:spPr>
      </p:pic>
    </p:spTree>
    <p:extLst>
      <p:ext uri="{BB962C8B-B14F-4D97-AF65-F5344CB8AC3E}">
        <p14:creationId xmlns:p14="http://schemas.microsoft.com/office/powerpoint/2010/main" val="2745828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7811-40DA-4FF1-86E1-B98E73DE9289}"/>
              </a:ext>
            </a:extLst>
          </p:cNvPr>
          <p:cNvSpPr>
            <a:spLocks noGrp="1"/>
          </p:cNvSpPr>
          <p:nvPr>
            <p:ph type="title"/>
          </p:nvPr>
        </p:nvSpPr>
        <p:spPr>
          <a:xfrm>
            <a:off x="838200" y="637257"/>
            <a:ext cx="10515600" cy="746982"/>
          </a:xfrm>
        </p:spPr>
        <p:txBody>
          <a:bodyPr>
            <a:normAutofit/>
          </a:bodyPr>
          <a:lstStyle/>
          <a:p>
            <a:pPr algn="ctr"/>
            <a:r>
              <a:rPr lang="en-US" sz="3200" b="1" cap="none" spc="0" dirty="0">
                <a:ln w="0"/>
                <a:latin typeface="Poppins" panose="00000500000000000000" pitchFamily="2" charset="0"/>
                <a:cs typeface="Poppins" panose="00000500000000000000" pitchFamily="2" charset="0"/>
              </a:rPr>
              <a:t>Data Cleaning &amp; Analysis</a:t>
            </a:r>
          </a:p>
        </p:txBody>
      </p:sp>
      <p:sp>
        <p:nvSpPr>
          <p:cNvPr id="4" name="Rectangle 3">
            <a:extLst>
              <a:ext uri="{FF2B5EF4-FFF2-40B4-BE49-F238E27FC236}">
                <a16:creationId xmlns:a16="http://schemas.microsoft.com/office/drawing/2014/main" id="{279BEF15-1285-4225-837F-E9F60B0757F9}"/>
              </a:ext>
            </a:extLst>
          </p:cNvPr>
          <p:cNvSpPr/>
          <p:nvPr/>
        </p:nvSpPr>
        <p:spPr>
          <a:xfrm>
            <a:off x="524691" y="1366296"/>
            <a:ext cx="10829109" cy="1323439"/>
          </a:xfrm>
          <a:prstGeom prst="rect">
            <a:avLst/>
          </a:prstGeom>
          <a:noFill/>
        </p:spPr>
        <p:txBody>
          <a:bodyPr wrap="square" lIns="91440" tIns="45720" rIns="91440" bIns="45720">
            <a:spAutoFit/>
          </a:bodyPr>
          <a:lstStyle/>
          <a:p>
            <a:pPr marL="457200" indent="-457200" algn="ctr">
              <a:buFont typeface="Arial" panose="020B0604020202020204" pitchFamily="34" charset="0"/>
              <a:buChar char="•"/>
            </a:pPr>
            <a:r>
              <a:rPr lang="en-US" sz="2000" dirty="0">
                <a:latin typeface="Poppins" panose="00000500000000000000" pitchFamily="2" charset="0"/>
                <a:cs typeface="Poppins" panose="00000500000000000000" pitchFamily="2" charset="0"/>
              </a:rPr>
              <a:t>features constituted by </a:t>
            </a:r>
            <a:r>
              <a:rPr lang="en-US" sz="2000" b="1" dirty="0">
                <a:latin typeface="Poppins" panose="00000500000000000000" pitchFamily="2" charset="0"/>
                <a:cs typeface="Poppins" panose="00000500000000000000" pitchFamily="2" charset="0"/>
              </a:rPr>
              <a:t>missing</a:t>
            </a:r>
            <a:r>
              <a:rPr lang="en-US" sz="2000" dirty="0">
                <a:latin typeface="Poppins" panose="00000500000000000000" pitchFamily="2" charset="0"/>
                <a:cs typeface="Poppins" panose="00000500000000000000" pitchFamily="2" charset="0"/>
              </a:rPr>
              <a:t> values.</a:t>
            </a:r>
          </a:p>
          <a:p>
            <a:pPr marL="457200" indent="-457200" algn="ctr">
              <a:buFont typeface="Arial" panose="020B0604020202020204" pitchFamily="34" charset="0"/>
              <a:buChar char="•"/>
            </a:pPr>
            <a:r>
              <a:rPr lang="en-US" sz="2000" b="0" cap="none" spc="0" dirty="0">
                <a:ln w="0"/>
                <a:solidFill>
                  <a:schemeClr val="tx1"/>
                </a:solidFill>
                <a:latin typeface="Poppins" panose="00000500000000000000" pitchFamily="2" charset="0"/>
                <a:cs typeface="Poppins" panose="00000500000000000000" pitchFamily="2" charset="0"/>
              </a:rPr>
              <a:t>Missing </a:t>
            </a:r>
            <a:r>
              <a:rPr lang="en-US" sz="2000" b="1" cap="none" spc="0" dirty="0">
                <a:ln w="0"/>
                <a:solidFill>
                  <a:schemeClr val="tx1"/>
                </a:solidFill>
                <a:latin typeface="Poppins" panose="00000500000000000000" pitchFamily="2" charset="0"/>
                <a:cs typeface="Poppins" panose="00000500000000000000" pitchFamily="2" charset="0"/>
              </a:rPr>
              <a:t>samples</a:t>
            </a:r>
            <a:r>
              <a:rPr lang="en-US" sz="2000" b="0" cap="none" spc="0" dirty="0">
                <a:ln w="0"/>
                <a:solidFill>
                  <a:schemeClr val="tx1"/>
                </a:solidFill>
                <a:latin typeface="Poppins" panose="00000500000000000000" pitchFamily="2" charset="0"/>
                <a:cs typeface="Poppins" panose="00000500000000000000" pitchFamily="2" charset="0"/>
              </a:rPr>
              <a:t> in different data.</a:t>
            </a:r>
          </a:p>
          <a:p>
            <a:pPr marL="457200" indent="-457200" algn="ctr">
              <a:buFont typeface="Arial" panose="020B0604020202020204" pitchFamily="34" charset="0"/>
              <a:buChar char="•"/>
            </a:pPr>
            <a:r>
              <a:rPr lang="en-US" sz="2000" dirty="0">
                <a:latin typeface="Poppins" panose="00000500000000000000" pitchFamily="2" charset="0"/>
                <a:cs typeface="Poppins" panose="00000500000000000000" pitchFamily="2" charset="0"/>
              </a:rPr>
              <a:t>Missing data filled using </a:t>
            </a:r>
            <a:r>
              <a:rPr lang="en-US" sz="2000" b="1" dirty="0">
                <a:latin typeface="Poppins" panose="00000500000000000000" pitchFamily="2" charset="0"/>
                <a:cs typeface="Poppins" panose="00000500000000000000" pitchFamily="2" charset="0"/>
              </a:rPr>
              <a:t>Mean Method</a:t>
            </a:r>
            <a:r>
              <a:rPr lang="en-US" sz="2000" dirty="0">
                <a:latin typeface="Poppins" panose="00000500000000000000" pitchFamily="2" charset="0"/>
                <a:cs typeface="Poppins" panose="00000500000000000000" pitchFamily="2" charset="0"/>
              </a:rPr>
              <a:t>.</a:t>
            </a:r>
            <a:endParaRPr lang="en-US" sz="2000" b="0" cap="none" spc="0" dirty="0">
              <a:ln w="0"/>
              <a:solidFill>
                <a:schemeClr val="tx1"/>
              </a:solidFill>
              <a:latin typeface="Poppins" panose="00000500000000000000" pitchFamily="2" charset="0"/>
              <a:cs typeface="Poppins" panose="00000500000000000000" pitchFamily="2" charset="0"/>
            </a:endParaRPr>
          </a:p>
          <a:p>
            <a:pPr marL="457200" indent="-457200" algn="ctr">
              <a:buFont typeface="Arial" panose="020B0604020202020204" pitchFamily="34" charset="0"/>
              <a:buChar char="•"/>
            </a:pPr>
            <a:endParaRPr lang="en-US" sz="2000" b="0" cap="none" spc="0" dirty="0">
              <a:ln w="0"/>
              <a:solidFill>
                <a:schemeClr val="tx1"/>
              </a:solidFill>
              <a:latin typeface="Poppins" panose="00000500000000000000" pitchFamily="2" charset="0"/>
              <a:cs typeface="Poppins" panose="00000500000000000000" pitchFamily="2" charset="0"/>
            </a:endParaRPr>
          </a:p>
        </p:txBody>
      </p:sp>
      <p:pic>
        <p:nvPicPr>
          <p:cNvPr id="5" name="image10.png">
            <a:extLst>
              <a:ext uri="{FF2B5EF4-FFF2-40B4-BE49-F238E27FC236}">
                <a16:creationId xmlns:a16="http://schemas.microsoft.com/office/drawing/2014/main" id="{2066E854-42DC-457C-BCBC-827C502A04D8}"/>
              </a:ext>
            </a:extLst>
          </p:cNvPr>
          <p:cNvPicPr/>
          <p:nvPr/>
        </p:nvPicPr>
        <p:blipFill rotWithShape="1">
          <a:blip r:embed="rId2"/>
          <a:srcRect l="9338" t="6873" r="14253" b="93"/>
          <a:stretch/>
        </p:blipFill>
        <p:spPr>
          <a:xfrm rot="5400000">
            <a:off x="1358303" y="1693215"/>
            <a:ext cx="3339498" cy="5387475"/>
          </a:xfrm>
          <a:prstGeom prst="rect">
            <a:avLst/>
          </a:prstGeom>
          <a:ln/>
        </p:spPr>
      </p:pic>
      <p:pic>
        <p:nvPicPr>
          <p:cNvPr id="6" name="image7.png">
            <a:extLst>
              <a:ext uri="{FF2B5EF4-FFF2-40B4-BE49-F238E27FC236}">
                <a16:creationId xmlns:a16="http://schemas.microsoft.com/office/drawing/2014/main" id="{E6CD962C-2267-42CB-9664-5F51B5430A35}"/>
              </a:ext>
            </a:extLst>
          </p:cNvPr>
          <p:cNvPicPr/>
          <p:nvPr/>
        </p:nvPicPr>
        <p:blipFill rotWithShape="1">
          <a:blip r:embed="rId3"/>
          <a:srcRect l="9795" r="8175" b="725"/>
          <a:stretch/>
        </p:blipFill>
        <p:spPr>
          <a:xfrm rot="5400000">
            <a:off x="7142722" y="1258982"/>
            <a:ext cx="3667578" cy="6255944"/>
          </a:xfrm>
          <a:prstGeom prst="rect">
            <a:avLst/>
          </a:prstGeom>
          <a:ln/>
        </p:spPr>
      </p:pic>
    </p:spTree>
    <p:extLst>
      <p:ext uri="{BB962C8B-B14F-4D97-AF65-F5344CB8AC3E}">
        <p14:creationId xmlns:p14="http://schemas.microsoft.com/office/powerpoint/2010/main" val="369751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7B71-3FC1-4864-ADF5-3CCCABB952FE}"/>
              </a:ext>
            </a:extLst>
          </p:cNvPr>
          <p:cNvSpPr>
            <a:spLocks noGrp="1"/>
          </p:cNvSpPr>
          <p:nvPr>
            <p:ph type="title"/>
          </p:nvPr>
        </p:nvSpPr>
        <p:spPr/>
        <p:txBody>
          <a:bodyPr/>
          <a:lstStyle/>
          <a:p>
            <a:r>
              <a:rPr lang="en-US" b="1" dirty="0">
                <a:latin typeface="Poppins" panose="00000500000000000000" pitchFamily="2" charset="0"/>
                <a:cs typeface="Poppins" panose="00000500000000000000" pitchFamily="2" charset="0"/>
              </a:rPr>
              <a:t>Correlation</a:t>
            </a:r>
          </a:p>
        </p:txBody>
      </p:sp>
      <p:sp>
        <p:nvSpPr>
          <p:cNvPr id="3" name="Content Placeholder 2">
            <a:extLst>
              <a:ext uri="{FF2B5EF4-FFF2-40B4-BE49-F238E27FC236}">
                <a16:creationId xmlns:a16="http://schemas.microsoft.com/office/drawing/2014/main" id="{4DAA60B7-C030-494E-A9CB-CC7B022B5A9C}"/>
              </a:ext>
            </a:extLst>
          </p:cNvPr>
          <p:cNvSpPr>
            <a:spLocks noGrp="1"/>
          </p:cNvSpPr>
          <p:nvPr>
            <p:ph idx="1"/>
          </p:nvPr>
        </p:nvSpPr>
        <p:spPr>
          <a:xfrm>
            <a:off x="838200" y="1460500"/>
            <a:ext cx="10614434" cy="5032375"/>
          </a:xfrm>
        </p:spPr>
        <p:txBody>
          <a:bodyPr>
            <a:normAutofit/>
          </a:bodyPr>
          <a:lstStyle/>
          <a:p>
            <a:pPr marL="457200" indent="-457200">
              <a:lnSpc>
                <a:spcPct val="100000"/>
              </a:lnSpc>
              <a:buFont typeface="Arial" panose="020B0604020202020204" pitchFamily="34" charset="0"/>
              <a:buChar char="•"/>
            </a:pPr>
            <a:r>
              <a:rPr lang="en-US" sz="1800" b="0" i="0" dirty="0">
                <a:effectLst/>
                <a:latin typeface="Poppins" panose="00000500000000000000" pitchFamily="2" charset="0"/>
                <a:cs typeface="Poppins" panose="00000500000000000000" pitchFamily="2" charset="0"/>
              </a:rPr>
              <a:t>The CORREL function is categorized under </a:t>
            </a:r>
            <a:r>
              <a:rPr lang="en-US" sz="1800" b="1" i="0" dirty="0">
                <a:effectLst/>
                <a:latin typeface="Poppins" panose="00000500000000000000" pitchFamily="2" charset="0"/>
                <a:cs typeface="Poppins" panose="00000500000000000000" pitchFamily="2" charset="0"/>
              </a:rPr>
              <a:t>Excel </a:t>
            </a:r>
            <a:r>
              <a:rPr lang="en-US" sz="1800" b="1" i="0" u="none" strike="noStrike" dirty="0">
                <a:effectLst/>
                <a:latin typeface="Poppins" panose="00000500000000000000" pitchFamily="2" charset="0"/>
                <a:cs typeface="Poppins" panose="00000500000000000000" pitchFamily="2" charset="0"/>
              </a:rPr>
              <a:t>Statistical functions</a:t>
            </a:r>
            <a:r>
              <a:rPr lang="en-US" sz="1800" b="0" i="0" dirty="0">
                <a:effectLst/>
                <a:latin typeface="Poppins" panose="00000500000000000000" pitchFamily="2" charset="0"/>
                <a:cs typeface="Poppins" panose="00000500000000000000" pitchFamily="2" charset="0"/>
              </a:rPr>
              <a:t>. It will calculate the correlation coefficient between two variables.</a:t>
            </a:r>
          </a:p>
          <a:p>
            <a:pPr marL="457200" indent="-457200">
              <a:lnSpc>
                <a:spcPct val="10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The formula is- </a:t>
            </a:r>
            <a:endParaRPr lang="en-US" sz="1800" b="0" i="0" dirty="0">
              <a:effectLst/>
              <a:latin typeface="Poppins" panose="00000500000000000000" pitchFamily="2" charset="0"/>
              <a:cs typeface="Poppins" panose="00000500000000000000" pitchFamily="2" charset="0"/>
            </a:endParaRPr>
          </a:p>
          <a:p>
            <a:pPr marL="457200" indent="-457200">
              <a:lnSpc>
                <a:spcPct val="100000"/>
              </a:lnSpc>
              <a:buFont typeface="Arial" panose="020B0604020202020204" pitchFamily="34" charset="0"/>
              <a:buChar char="•"/>
            </a:pPr>
            <a:endParaRPr lang="en-US" sz="1800" dirty="0">
              <a:latin typeface="Poppins" panose="00000500000000000000" pitchFamily="2" charset="0"/>
              <a:cs typeface="Poppins" panose="00000500000000000000" pitchFamily="2" charset="0"/>
            </a:endParaRPr>
          </a:p>
          <a:p>
            <a:pPr marL="457200" indent="-457200">
              <a:lnSpc>
                <a:spcPct val="100000"/>
              </a:lnSpc>
              <a:buFont typeface="Arial" panose="020B0604020202020204" pitchFamily="34" charset="0"/>
              <a:buChar char="•"/>
            </a:pPr>
            <a:endParaRPr lang="en-US" sz="1800" b="0" i="0" dirty="0">
              <a:effectLst/>
              <a:latin typeface="Poppins" panose="00000500000000000000" pitchFamily="2" charset="0"/>
              <a:cs typeface="Poppins" panose="00000500000000000000" pitchFamily="2" charset="0"/>
            </a:endParaRPr>
          </a:p>
          <a:p>
            <a:pPr marL="0" indent="0">
              <a:lnSpc>
                <a:spcPct val="100000"/>
              </a:lnSpc>
              <a:buNone/>
            </a:pPr>
            <a:endParaRPr lang="en-US" sz="1800" b="0" i="0" dirty="0">
              <a:effectLst/>
              <a:latin typeface="Poppins" panose="00000500000000000000" pitchFamily="2" charset="0"/>
              <a:cs typeface="Poppins" panose="00000500000000000000" pitchFamily="2" charset="0"/>
            </a:endParaRPr>
          </a:p>
          <a:p>
            <a:pPr marL="457200" indent="-457200">
              <a:lnSpc>
                <a:spcPct val="10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We applied this on our dataset between </a:t>
            </a:r>
            <a:r>
              <a:rPr lang="en-US" sz="1800" b="1" dirty="0">
                <a:latin typeface="Poppins" panose="00000500000000000000" pitchFamily="2" charset="0"/>
                <a:cs typeface="Poppins" panose="00000500000000000000" pitchFamily="2" charset="0"/>
              </a:rPr>
              <a:t>different attributes vs Total Cases</a:t>
            </a:r>
            <a:r>
              <a:rPr lang="en-US" sz="1800" dirty="0">
                <a:latin typeface="Poppins" panose="00000500000000000000" pitchFamily="2" charset="0"/>
                <a:cs typeface="Poppins" panose="00000500000000000000" pitchFamily="2" charset="0"/>
              </a:rPr>
              <a:t>.</a:t>
            </a:r>
          </a:p>
          <a:p>
            <a:pPr marL="457200" indent="-457200">
              <a:lnSpc>
                <a:spcPct val="100000"/>
              </a:lnSpc>
            </a:pPr>
            <a:r>
              <a:rPr lang="en-US" sz="1800" dirty="0">
                <a:latin typeface="Poppins" panose="00000500000000000000" pitchFamily="2" charset="0"/>
                <a:cs typeface="Poppins" panose="00000500000000000000" pitchFamily="2" charset="0"/>
              </a:rPr>
              <a:t>Then we sort the data as </a:t>
            </a:r>
            <a:r>
              <a:rPr lang="en-US" sz="1800" b="1" dirty="0">
                <a:latin typeface="Poppins" panose="00000500000000000000" pitchFamily="2" charset="0"/>
                <a:cs typeface="Poppins" panose="00000500000000000000" pitchFamily="2" charset="0"/>
              </a:rPr>
              <a:t>highly co relatable to low</a:t>
            </a:r>
            <a:r>
              <a:rPr lang="en-US" sz="1800" dirty="0">
                <a:latin typeface="Poppins" panose="00000500000000000000" pitchFamily="2" charset="0"/>
                <a:cs typeface="Poppins" panose="00000500000000000000" pitchFamily="2" charset="0"/>
              </a:rPr>
              <a:t>.</a:t>
            </a:r>
          </a:p>
          <a:p>
            <a:pPr marL="457200" indent="-457200">
              <a:lnSpc>
                <a:spcPct val="100000"/>
              </a:lnSpc>
            </a:pPr>
            <a:r>
              <a:rPr lang="en-US" sz="1800" dirty="0">
                <a:latin typeface="Poppins" panose="00000500000000000000" pitchFamily="2" charset="0"/>
                <a:cs typeface="Poppins" panose="00000500000000000000" pitchFamily="2" charset="0"/>
              </a:rPr>
              <a:t>We deducted the </a:t>
            </a:r>
            <a:r>
              <a:rPr lang="en-US" sz="1800" b="1" dirty="0">
                <a:latin typeface="Poppins" panose="00000500000000000000" pitchFamily="2" charset="0"/>
                <a:cs typeface="Poppins" panose="00000500000000000000" pitchFamily="2" charset="0"/>
              </a:rPr>
              <a:t>negative values </a:t>
            </a:r>
            <a:r>
              <a:rPr lang="en-US" sz="1800" dirty="0">
                <a:latin typeface="Poppins" panose="00000500000000000000" pitchFamily="2" charset="0"/>
                <a:cs typeface="Poppins" panose="00000500000000000000" pitchFamily="2" charset="0"/>
              </a:rPr>
              <a:t>after co relation.</a:t>
            </a:r>
          </a:p>
          <a:p>
            <a:pPr marL="457200" indent="-457200">
              <a:lnSpc>
                <a:spcPct val="100000"/>
              </a:lnSpc>
            </a:pPr>
            <a:r>
              <a:rPr lang="en-US" sz="1800" b="1" dirty="0">
                <a:latin typeface="Poppins" panose="00000500000000000000" pitchFamily="2" charset="0"/>
                <a:cs typeface="Poppins" panose="00000500000000000000" pitchFamily="2" charset="0"/>
              </a:rPr>
              <a:t>Minimal positive values </a:t>
            </a:r>
            <a:r>
              <a:rPr lang="en-US" sz="1800" dirty="0">
                <a:latin typeface="Poppins" panose="00000500000000000000" pitchFamily="2" charset="0"/>
                <a:cs typeface="Poppins" panose="00000500000000000000" pitchFamily="2" charset="0"/>
              </a:rPr>
              <a:t>are also deducted.</a:t>
            </a:r>
          </a:p>
          <a:p>
            <a:pPr marL="457200" indent="-457200">
              <a:lnSpc>
                <a:spcPct val="100000"/>
              </a:lnSpc>
              <a:buFont typeface="Arial" panose="020B0604020202020204" pitchFamily="34" charset="0"/>
              <a:buChar char="•"/>
            </a:pPr>
            <a:r>
              <a:rPr lang="en-US" sz="1800" dirty="0">
                <a:latin typeface="Poppins" panose="00000500000000000000" pitchFamily="2" charset="0"/>
                <a:cs typeface="Poppins" panose="00000500000000000000" pitchFamily="2" charset="0"/>
              </a:rPr>
              <a:t>Finally, in </a:t>
            </a:r>
            <a:r>
              <a:rPr lang="en-US" sz="1800" b="1" dirty="0">
                <a:latin typeface="Poppins" panose="00000500000000000000" pitchFamily="2" charset="0"/>
                <a:cs typeface="Poppins" panose="00000500000000000000" pitchFamily="2" charset="0"/>
              </a:rPr>
              <a:t>San Juan</a:t>
            </a:r>
            <a:r>
              <a:rPr lang="en-US" sz="1800" dirty="0">
                <a:latin typeface="Poppins" panose="00000500000000000000" pitchFamily="2" charset="0"/>
                <a:cs typeface="Poppins" panose="00000500000000000000" pitchFamily="2" charset="0"/>
              </a:rPr>
              <a:t> the features remain in number </a:t>
            </a:r>
            <a:r>
              <a:rPr lang="en-US" sz="1800" b="1" dirty="0">
                <a:latin typeface="Poppins" panose="00000500000000000000" pitchFamily="2" charset="0"/>
                <a:cs typeface="Poppins" panose="00000500000000000000" pitchFamily="2" charset="0"/>
              </a:rPr>
              <a:t>11</a:t>
            </a:r>
            <a:r>
              <a:rPr lang="en-US" sz="1800" dirty="0">
                <a:latin typeface="Poppins" panose="00000500000000000000" pitchFamily="2" charset="0"/>
                <a:cs typeface="Poppins" panose="00000500000000000000" pitchFamily="2" charset="0"/>
              </a:rPr>
              <a:t> from 16 and In case of </a:t>
            </a:r>
            <a:r>
              <a:rPr lang="en-US" sz="1800" b="1" dirty="0">
                <a:latin typeface="Poppins" panose="00000500000000000000" pitchFamily="2" charset="0"/>
                <a:cs typeface="Poppins" panose="00000500000000000000" pitchFamily="2" charset="0"/>
              </a:rPr>
              <a:t>Iquitos </a:t>
            </a:r>
            <a:r>
              <a:rPr lang="en-US" sz="1800" dirty="0">
                <a:latin typeface="Poppins" panose="00000500000000000000" pitchFamily="2" charset="0"/>
                <a:cs typeface="Poppins" panose="00000500000000000000" pitchFamily="2" charset="0"/>
              </a:rPr>
              <a:t>there were </a:t>
            </a:r>
            <a:r>
              <a:rPr lang="en-US" sz="1800" b="1" dirty="0">
                <a:latin typeface="Poppins" panose="00000500000000000000" pitchFamily="2" charset="0"/>
                <a:cs typeface="Poppins" panose="00000500000000000000" pitchFamily="2" charset="0"/>
              </a:rPr>
              <a:t>8</a:t>
            </a:r>
            <a:r>
              <a:rPr lang="en-US" sz="1800" dirty="0">
                <a:latin typeface="Poppins" panose="00000500000000000000" pitchFamily="2" charset="0"/>
                <a:cs typeface="Poppins" panose="00000500000000000000" pitchFamily="2" charset="0"/>
              </a:rPr>
              <a:t> out of 16. </a:t>
            </a:r>
          </a:p>
        </p:txBody>
      </p:sp>
      <p:pic>
        <p:nvPicPr>
          <p:cNvPr id="7" name="Picture 6">
            <a:extLst>
              <a:ext uri="{FF2B5EF4-FFF2-40B4-BE49-F238E27FC236}">
                <a16:creationId xmlns:a16="http://schemas.microsoft.com/office/drawing/2014/main" id="{5C10EDA6-B648-4D5E-882B-34EB3D924428}"/>
              </a:ext>
            </a:extLst>
          </p:cNvPr>
          <p:cNvPicPr>
            <a:picLocks noChangeAspect="1"/>
          </p:cNvPicPr>
          <p:nvPr/>
        </p:nvPicPr>
        <p:blipFill>
          <a:blip r:embed="rId2"/>
          <a:stretch>
            <a:fillRect/>
          </a:stretch>
        </p:blipFill>
        <p:spPr>
          <a:xfrm>
            <a:off x="3997624" y="2574651"/>
            <a:ext cx="3534860" cy="978449"/>
          </a:xfrm>
          <a:prstGeom prst="rect">
            <a:avLst/>
          </a:prstGeom>
        </p:spPr>
      </p:pic>
    </p:spTree>
    <p:extLst>
      <p:ext uri="{BB962C8B-B14F-4D97-AF65-F5344CB8AC3E}">
        <p14:creationId xmlns:p14="http://schemas.microsoft.com/office/powerpoint/2010/main" val="98016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5A0B6-B590-4518-BD4B-42CF751CE6F6}"/>
              </a:ext>
            </a:extLst>
          </p:cNvPr>
          <p:cNvSpPr>
            <a:spLocks noGrp="1"/>
          </p:cNvSpPr>
          <p:nvPr>
            <p:ph type="title"/>
          </p:nvPr>
        </p:nvSpPr>
        <p:spPr/>
        <p:txBody>
          <a:bodyPr>
            <a:normAutofit/>
          </a:bodyPr>
          <a:lstStyle/>
          <a:p>
            <a:r>
              <a:rPr lang="en-US" sz="3600" b="1" dirty="0">
                <a:latin typeface="Poppins" panose="00000500000000000000" pitchFamily="2" charset="0"/>
                <a:cs typeface="Poppins" panose="00000500000000000000" pitchFamily="2" charset="0"/>
              </a:rPr>
              <a:t>Visualization of the co relations</a:t>
            </a:r>
          </a:p>
        </p:txBody>
      </p:sp>
      <p:pic>
        <p:nvPicPr>
          <p:cNvPr id="11" name="Picture 10">
            <a:extLst>
              <a:ext uri="{FF2B5EF4-FFF2-40B4-BE49-F238E27FC236}">
                <a16:creationId xmlns:a16="http://schemas.microsoft.com/office/drawing/2014/main" id="{A1AE614E-BC7C-4BFE-8729-579F9493E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58" y="1471554"/>
            <a:ext cx="11212084" cy="4619145"/>
          </a:xfrm>
          <a:prstGeom prst="rect">
            <a:avLst/>
          </a:prstGeom>
        </p:spPr>
      </p:pic>
    </p:spTree>
    <p:extLst>
      <p:ext uri="{BB962C8B-B14F-4D97-AF65-F5344CB8AC3E}">
        <p14:creationId xmlns:p14="http://schemas.microsoft.com/office/powerpoint/2010/main" val="331180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18DA6-2AEB-496C-922C-5A8CCB8F8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86" y="925393"/>
            <a:ext cx="11606028" cy="4781442"/>
          </a:xfrm>
          <a:prstGeom prst="rect">
            <a:avLst/>
          </a:prstGeom>
        </p:spPr>
      </p:pic>
    </p:spTree>
    <p:extLst>
      <p:ext uri="{BB962C8B-B14F-4D97-AF65-F5344CB8AC3E}">
        <p14:creationId xmlns:p14="http://schemas.microsoft.com/office/powerpoint/2010/main" val="101274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9B1F63-E4A6-432E-B61D-E55BB5EE2A8D}"/>
              </a:ext>
            </a:extLst>
          </p:cNvPr>
          <p:cNvSpPr>
            <a:spLocks noGrp="1"/>
          </p:cNvSpPr>
          <p:nvPr>
            <p:ph type="title"/>
          </p:nvPr>
        </p:nvSpPr>
        <p:spPr>
          <a:xfrm>
            <a:off x="838200" y="365125"/>
            <a:ext cx="10515600" cy="1325563"/>
          </a:xfrm>
        </p:spPr>
        <p:txBody>
          <a:bodyPr>
            <a:normAutofit/>
          </a:bodyPr>
          <a:lstStyle/>
          <a:p>
            <a:r>
              <a:rPr lang="en-US" sz="3600" b="1" dirty="0">
                <a:latin typeface="Poppins" panose="00000500000000000000" pitchFamily="2" charset="0"/>
                <a:cs typeface="Poppins" panose="00000500000000000000" pitchFamily="2" charset="0"/>
              </a:rPr>
              <a:t>Visualization of the co relations</a:t>
            </a:r>
          </a:p>
        </p:txBody>
      </p:sp>
      <p:pic>
        <p:nvPicPr>
          <p:cNvPr id="8" name="Picture 7">
            <a:extLst>
              <a:ext uri="{FF2B5EF4-FFF2-40B4-BE49-F238E27FC236}">
                <a16:creationId xmlns:a16="http://schemas.microsoft.com/office/drawing/2014/main" id="{2E4BE5CC-5C7E-42F0-B4D6-7062ECE27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40" y="1377097"/>
            <a:ext cx="11711563" cy="4824920"/>
          </a:xfrm>
          <a:prstGeom prst="rect">
            <a:avLst/>
          </a:prstGeom>
        </p:spPr>
      </p:pic>
    </p:spTree>
    <p:extLst>
      <p:ext uri="{BB962C8B-B14F-4D97-AF65-F5344CB8AC3E}">
        <p14:creationId xmlns:p14="http://schemas.microsoft.com/office/powerpoint/2010/main" val="180059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E8978C-2294-4EB9-9D12-621858066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68" y="860078"/>
            <a:ext cx="11625847" cy="4789607"/>
          </a:xfrm>
          <a:prstGeom prst="rect">
            <a:avLst/>
          </a:prstGeom>
        </p:spPr>
      </p:pic>
    </p:spTree>
    <p:extLst>
      <p:ext uri="{BB962C8B-B14F-4D97-AF65-F5344CB8AC3E}">
        <p14:creationId xmlns:p14="http://schemas.microsoft.com/office/powerpoint/2010/main" val="376675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428044-4081-4D46-90A9-7EC48D3243FF}"/>
              </a:ext>
            </a:extLst>
          </p:cNvPr>
          <p:cNvSpPr>
            <a:spLocks noGrp="1"/>
          </p:cNvSpPr>
          <p:nvPr>
            <p:ph type="title"/>
          </p:nvPr>
        </p:nvSpPr>
        <p:spPr>
          <a:xfrm>
            <a:off x="838200" y="1054389"/>
            <a:ext cx="10515600" cy="1325563"/>
          </a:xfrm>
        </p:spPr>
        <p:txBody>
          <a:bodyPr>
            <a:normAutofit/>
          </a:bodyPr>
          <a:lstStyle/>
          <a:p>
            <a:r>
              <a:rPr lang="en-US" sz="3600" b="1" dirty="0">
                <a:latin typeface="Poppins" panose="00000500000000000000" pitchFamily="2" charset="0"/>
                <a:cs typeface="Poppins" panose="00000500000000000000" pitchFamily="2" charset="0"/>
              </a:rPr>
              <a:t>Feature Selection</a:t>
            </a:r>
          </a:p>
        </p:txBody>
      </p:sp>
      <p:cxnSp>
        <p:nvCxnSpPr>
          <p:cNvPr id="8" name="Straight Connector 7">
            <a:extLst>
              <a:ext uri="{FF2B5EF4-FFF2-40B4-BE49-F238E27FC236}">
                <a16:creationId xmlns:a16="http://schemas.microsoft.com/office/drawing/2014/main" id="{DBA6A7A6-B8F4-4DCB-BF8B-E0A3DBDF1B6B}"/>
              </a:ext>
            </a:extLst>
          </p:cNvPr>
          <p:cNvCxnSpPr/>
          <p:nvPr/>
        </p:nvCxnSpPr>
        <p:spPr>
          <a:xfrm>
            <a:off x="1638677" y="3322622"/>
            <a:ext cx="8799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D347DE-F81E-4794-9C99-E706056ACFE5}"/>
              </a:ext>
            </a:extLst>
          </p:cNvPr>
          <p:cNvCxnSpPr/>
          <p:nvPr/>
        </p:nvCxnSpPr>
        <p:spPr>
          <a:xfrm>
            <a:off x="3232087" y="2743200"/>
            <a:ext cx="0" cy="3223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E20202-0A11-4084-A79F-63CA759F7C2A}"/>
              </a:ext>
            </a:extLst>
          </p:cNvPr>
          <p:cNvCxnSpPr/>
          <p:nvPr/>
        </p:nvCxnSpPr>
        <p:spPr>
          <a:xfrm>
            <a:off x="1638677" y="4562947"/>
            <a:ext cx="8799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586D639-A0A1-47C9-BB3E-3AB216B33CAF}"/>
              </a:ext>
            </a:extLst>
          </p:cNvPr>
          <p:cNvCxnSpPr/>
          <p:nvPr/>
        </p:nvCxnSpPr>
        <p:spPr>
          <a:xfrm>
            <a:off x="6735778" y="2743200"/>
            <a:ext cx="0" cy="322303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B17B5D-164B-4157-91CD-A74604D73EA9}"/>
              </a:ext>
            </a:extLst>
          </p:cNvPr>
          <p:cNvSpPr txBox="1"/>
          <p:nvPr/>
        </p:nvSpPr>
        <p:spPr>
          <a:xfrm>
            <a:off x="2149444" y="2790329"/>
            <a:ext cx="729556" cy="369332"/>
          </a:xfrm>
          <a:prstGeom prst="rect">
            <a:avLst/>
          </a:prstGeom>
          <a:noFill/>
        </p:spPr>
        <p:txBody>
          <a:bodyPr wrap="square">
            <a:spAutoFit/>
          </a:bodyPr>
          <a:lstStyle/>
          <a:p>
            <a:r>
              <a:rPr lang="en-US" sz="1800" dirty="0">
                <a:latin typeface="Poppins" panose="00000500000000000000" pitchFamily="2" charset="0"/>
                <a:cs typeface="Poppins" panose="00000500000000000000" pitchFamily="2" charset="0"/>
              </a:rPr>
              <a:t>City</a:t>
            </a:r>
            <a:endParaRPr lang="en-US" dirty="0"/>
          </a:p>
        </p:txBody>
      </p:sp>
      <p:sp>
        <p:nvSpPr>
          <p:cNvPr id="16" name="TextBox 15">
            <a:extLst>
              <a:ext uri="{FF2B5EF4-FFF2-40B4-BE49-F238E27FC236}">
                <a16:creationId xmlns:a16="http://schemas.microsoft.com/office/drawing/2014/main" id="{460E2B72-0998-4DCB-A538-D5FCA7C1F1C2}"/>
              </a:ext>
            </a:extLst>
          </p:cNvPr>
          <p:cNvSpPr txBox="1"/>
          <p:nvPr/>
        </p:nvSpPr>
        <p:spPr>
          <a:xfrm>
            <a:off x="3232088" y="2896574"/>
            <a:ext cx="3503690"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Total Number of Features</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7" name="TextBox 16">
            <a:extLst>
              <a:ext uri="{FF2B5EF4-FFF2-40B4-BE49-F238E27FC236}">
                <a16:creationId xmlns:a16="http://schemas.microsoft.com/office/drawing/2014/main" id="{B5AA2DE4-A275-4651-8975-83131476ED51}"/>
              </a:ext>
            </a:extLst>
          </p:cNvPr>
          <p:cNvSpPr txBox="1"/>
          <p:nvPr/>
        </p:nvSpPr>
        <p:spPr>
          <a:xfrm>
            <a:off x="6601862" y="2866489"/>
            <a:ext cx="3909209"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Number of selected Features</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8" name="TextBox 17">
            <a:extLst>
              <a:ext uri="{FF2B5EF4-FFF2-40B4-BE49-F238E27FC236}">
                <a16:creationId xmlns:a16="http://schemas.microsoft.com/office/drawing/2014/main" id="{A023B4EB-2AB2-4728-AB6C-B4D41114FB68}"/>
              </a:ext>
            </a:extLst>
          </p:cNvPr>
          <p:cNvSpPr txBox="1"/>
          <p:nvPr/>
        </p:nvSpPr>
        <p:spPr>
          <a:xfrm>
            <a:off x="8042402" y="509768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8</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TextBox 18">
            <a:extLst>
              <a:ext uri="{FF2B5EF4-FFF2-40B4-BE49-F238E27FC236}">
                <a16:creationId xmlns:a16="http://schemas.microsoft.com/office/drawing/2014/main" id="{884BA579-5F85-4C6A-A45A-841C65B72F29}"/>
              </a:ext>
            </a:extLst>
          </p:cNvPr>
          <p:cNvSpPr txBox="1"/>
          <p:nvPr/>
        </p:nvSpPr>
        <p:spPr>
          <a:xfrm>
            <a:off x="1778255" y="509768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Iquitos</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0" name="TextBox 19">
            <a:extLst>
              <a:ext uri="{FF2B5EF4-FFF2-40B4-BE49-F238E27FC236}">
                <a16:creationId xmlns:a16="http://schemas.microsoft.com/office/drawing/2014/main" id="{87B6AEAB-63C6-48E9-B710-EF2BF3D6385D}"/>
              </a:ext>
            </a:extLst>
          </p:cNvPr>
          <p:cNvSpPr txBox="1"/>
          <p:nvPr/>
        </p:nvSpPr>
        <p:spPr>
          <a:xfrm>
            <a:off x="4380178" y="377188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16</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1" name="TextBox 20">
            <a:extLst>
              <a:ext uri="{FF2B5EF4-FFF2-40B4-BE49-F238E27FC236}">
                <a16:creationId xmlns:a16="http://schemas.microsoft.com/office/drawing/2014/main" id="{9A878108-0C4D-423F-8ECF-FB79C79195E0}"/>
              </a:ext>
            </a:extLst>
          </p:cNvPr>
          <p:cNvSpPr txBox="1"/>
          <p:nvPr/>
        </p:nvSpPr>
        <p:spPr>
          <a:xfrm>
            <a:off x="8042402" y="381262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11</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2" name="TextBox 21">
            <a:extLst>
              <a:ext uri="{FF2B5EF4-FFF2-40B4-BE49-F238E27FC236}">
                <a16:creationId xmlns:a16="http://schemas.microsoft.com/office/drawing/2014/main" id="{AE592DFC-B4AF-4DE9-A3AD-84D04FEA9E35}"/>
              </a:ext>
            </a:extLst>
          </p:cNvPr>
          <p:cNvSpPr txBox="1"/>
          <p:nvPr/>
        </p:nvSpPr>
        <p:spPr>
          <a:xfrm>
            <a:off x="4410082" y="508512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16</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23" name="TextBox 22">
            <a:extLst>
              <a:ext uri="{FF2B5EF4-FFF2-40B4-BE49-F238E27FC236}">
                <a16:creationId xmlns:a16="http://schemas.microsoft.com/office/drawing/2014/main" id="{5D52F072-62F8-4DE6-BE12-B8FF08FBE86D}"/>
              </a:ext>
            </a:extLst>
          </p:cNvPr>
          <p:cNvSpPr txBox="1"/>
          <p:nvPr/>
        </p:nvSpPr>
        <p:spPr>
          <a:xfrm>
            <a:off x="1778254" y="3853361"/>
            <a:ext cx="1182231" cy="260328"/>
          </a:xfrm>
          <a:prstGeom prst="rect">
            <a:avLst/>
          </a:prstGeom>
          <a:noFill/>
        </p:spPr>
        <p:txBody>
          <a:bodyPr wrap="square">
            <a:spAutoFit/>
          </a:bodyPr>
          <a:lstStyle/>
          <a:p>
            <a:pPr marL="0" marR="0" indent="0" algn="ctr" hangingPunct="0">
              <a:lnSpc>
                <a:spcPts val="1200"/>
              </a:lnSpc>
              <a:spcBef>
                <a:spcPts val="0"/>
              </a:spcBef>
              <a:spcAft>
                <a:spcPts val="0"/>
              </a:spcAft>
            </a:pPr>
            <a:r>
              <a:rPr lang="en-US" sz="1800" dirty="0">
                <a:solidFill>
                  <a:schemeClr val="tx1"/>
                </a:solidFill>
                <a:effectLst/>
                <a:latin typeface="Arial" panose="020B0604020202020204" pitchFamily="34" charset="0"/>
                <a:cs typeface="Arial" panose="020B0604020202020204" pitchFamily="34" charset="0"/>
              </a:rPr>
              <a:t>San Juan</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9194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5;p27">
            <a:extLst>
              <a:ext uri="{FF2B5EF4-FFF2-40B4-BE49-F238E27FC236}">
                <a16:creationId xmlns:a16="http://schemas.microsoft.com/office/drawing/2014/main" id="{FB6FDA3C-A83A-4FD4-A63F-7F047A7CC1EF}"/>
              </a:ext>
            </a:extLst>
          </p:cNvPr>
          <p:cNvSpPr txBox="1">
            <a:spLocks noGrp="1"/>
          </p:cNvSpPr>
          <p:nvPr>
            <p:ph idx="1"/>
          </p:nvPr>
        </p:nvSpPr>
        <p:spPr>
          <a:xfrm>
            <a:off x="1514733" y="2171357"/>
            <a:ext cx="3420762" cy="4351338"/>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Motivation</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Aim and Objective</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Dataset</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Methodology</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Model Evaluation</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Result and Analysis</a:t>
            </a:r>
          </a:p>
          <a:p>
            <a:pPr marL="342900" indent="-342900">
              <a:buFont typeface="Arial" panose="020B0604020202020204" pitchFamily="34" charset="0"/>
              <a:buChar char="•"/>
            </a:pPr>
            <a:r>
              <a:rPr lang="en-US" sz="2000" dirty="0">
                <a:latin typeface="Poppins" panose="00000500000000000000" pitchFamily="2" charset="0"/>
                <a:cs typeface="Poppins" panose="00000500000000000000" pitchFamily="2" charset="0"/>
              </a:rPr>
              <a:t>Conclusion</a:t>
            </a:r>
          </a:p>
        </p:txBody>
      </p:sp>
      <p:sp>
        <p:nvSpPr>
          <p:cNvPr id="6" name="Google Shape;1134;p27">
            <a:extLst>
              <a:ext uri="{FF2B5EF4-FFF2-40B4-BE49-F238E27FC236}">
                <a16:creationId xmlns:a16="http://schemas.microsoft.com/office/drawing/2014/main" id="{62EA1CD0-E74A-4DF1-9ECD-4CE0F53913FA}"/>
              </a:ext>
            </a:extLst>
          </p:cNvPr>
          <p:cNvSpPr txBox="1">
            <a:spLocks noGrp="1"/>
          </p:cNvSpPr>
          <p:nvPr>
            <p:ph type="title"/>
          </p:nvPr>
        </p:nvSpPr>
        <p:spPr>
          <a:xfrm>
            <a:off x="1324233" y="1024666"/>
            <a:ext cx="10515600" cy="13255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Poppins" panose="00000500000000000000" pitchFamily="2" charset="0"/>
                <a:cs typeface="Poppins" panose="00000500000000000000" pitchFamily="2" charset="0"/>
              </a:rPr>
              <a:t>Overview</a:t>
            </a:r>
            <a:endParaRPr b="1" dirty="0">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FB4F5FD1-3D42-439D-937C-500E8367B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836" y="2580591"/>
            <a:ext cx="1641558" cy="1641558"/>
          </a:xfrm>
          <a:prstGeom prst="rect">
            <a:avLst/>
          </a:prstGeom>
        </p:spPr>
      </p:pic>
    </p:spTree>
    <p:extLst>
      <p:ext uri="{BB962C8B-B14F-4D97-AF65-F5344CB8AC3E}">
        <p14:creationId xmlns:p14="http://schemas.microsoft.com/office/powerpoint/2010/main" val="1433984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A843C-F0F1-430B-AC87-96BB89D5AA8A}"/>
              </a:ext>
            </a:extLst>
          </p:cNvPr>
          <p:cNvSpPr>
            <a:spLocks noGrp="1"/>
          </p:cNvSpPr>
          <p:nvPr>
            <p:ph type="title"/>
          </p:nvPr>
        </p:nvSpPr>
        <p:spPr>
          <a:xfrm>
            <a:off x="1190718" y="1292161"/>
            <a:ext cx="10515600" cy="1325563"/>
          </a:xfrm>
        </p:spPr>
        <p:txBody>
          <a:bodyPr>
            <a:normAutofit/>
          </a:bodyPr>
          <a:lstStyle/>
          <a:p>
            <a:r>
              <a:rPr lang="en-US" sz="3600" b="1" dirty="0">
                <a:latin typeface="Poppins" panose="00000500000000000000" pitchFamily="2" charset="0"/>
                <a:cs typeface="Poppins" panose="00000500000000000000" pitchFamily="2" charset="0"/>
              </a:rPr>
              <a:t>Implemented Machine Learning Model</a:t>
            </a:r>
          </a:p>
        </p:txBody>
      </p:sp>
      <p:sp>
        <p:nvSpPr>
          <p:cNvPr id="5" name="Content Placeholder 2">
            <a:extLst>
              <a:ext uri="{FF2B5EF4-FFF2-40B4-BE49-F238E27FC236}">
                <a16:creationId xmlns:a16="http://schemas.microsoft.com/office/drawing/2014/main" id="{D12EA93E-E026-46BF-B619-50BC9778595D}"/>
              </a:ext>
            </a:extLst>
          </p:cNvPr>
          <p:cNvSpPr>
            <a:spLocks noGrp="1"/>
          </p:cNvSpPr>
          <p:nvPr>
            <p:ph idx="1"/>
          </p:nvPr>
        </p:nvSpPr>
        <p:spPr>
          <a:xfrm>
            <a:off x="1467605" y="2617724"/>
            <a:ext cx="6694284" cy="2410533"/>
          </a:xfrm>
        </p:spPr>
        <p:txBody>
          <a:bodyPr>
            <a:normAutofit/>
          </a:bodyPr>
          <a:lstStyle/>
          <a:p>
            <a:pPr marL="342900" indent="-342900">
              <a:lnSpc>
                <a:spcPct val="100000"/>
              </a:lnSpc>
              <a:buFont typeface="Arial" panose="020B0604020202020204" pitchFamily="34" charset="0"/>
              <a:buAutoNum type="alphaLcPeriod"/>
            </a:pPr>
            <a:r>
              <a:rPr lang="en-US" dirty="0">
                <a:latin typeface="Poppins" panose="00000500000000000000" pitchFamily="2" charset="0"/>
                <a:cs typeface="Poppins" panose="00000500000000000000" pitchFamily="2" charset="0"/>
              </a:rPr>
              <a:t> K-Nearest Neighbor (KNN)</a:t>
            </a:r>
          </a:p>
          <a:p>
            <a:pPr marL="342900" indent="-342900">
              <a:lnSpc>
                <a:spcPct val="100000"/>
              </a:lnSpc>
              <a:buAutoNum type="alphaLcPeriod"/>
            </a:pPr>
            <a:r>
              <a:rPr lang="en-US" dirty="0">
                <a:effectLst/>
                <a:latin typeface="Poppins" panose="00000500000000000000" pitchFamily="2" charset="0"/>
                <a:cs typeface="Poppins" panose="00000500000000000000" pitchFamily="2" charset="0"/>
              </a:rPr>
              <a:t> Random Forest (RF)</a:t>
            </a:r>
          </a:p>
          <a:p>
            <a:pPr marL="342900" indent="-342900">
              <a:lnSpc>
                <a:spcPct val="100000"/>
              </a:lnSpc>
              <a:buAutoNum type="alphaLcPeriod"/>
            </a:pPr>
            <a:r>
              <a:rPr lang="en-US" dirty="0">
                <a:latin typeface="Poppins" panose="00000500000000000000" pitchFamily="2" charset="0"/>
                <a:cs typeface="Poppins" panose="00000500000000000000" pitchFamily="2" charset="0"/>
              </a:rPr>
              <a:t> Gradient Boost Regression (GBR)</a:t>
            </a:r>
          </a:p>
          <a:p>
            <a:pPr marL="342900" indent="-342900">
              <a:lnSpc>
                <a:spcPct val="100000"/>
              </a:lnSpc>
              <a:buAutoNum type="alphaLcPeriod"/>
            </a:pPr>
            <a:r>
              <a:rPr lang="en-US" dirty="0">
                <a:effectLst/>
                <a:latin typeface="Poppins" panose="00000500000000000000" pitchFamily="2" charset="0"/>
                <a:cs typeface="Poppins" panose="00000500000000000000" pitchFamily="2" charset="0"/>
              </a:rPr>
              <a:t> Support Vector Regression(SVR)</a:t>
            </a:r>
          </a:p>
        </p:txBody>
      </p:sp>
    </p:spTree>
    <p:extLst>
      <p:ext uri="{BB962C8B-B14F-4D97-AF65-F5344CB8AC3E}">
        <p14:creationId xmlns:p14="http://schemas.microsoft.com/office/powerpoint/2010/main" val="337298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7349B1-53E3-4BFA-B23A-6F99E59CB128}"/>
              </a:ext>
            </a:extLst>
          </p:cNvPr>
          <p:cNvSpPr txBox="1"/>
          <p:nvPr/>
        </p:nvSpPr>
        <p:spPr>
          <a:xfrm>
            <a:off x="1029832" y="1182407"/>
            <a:ext cx="7815403" cy="584775"/>
          </a:xfrm>
          <a:prstGeom prst="rect">
            <a:avLst/>
          </a:prstGeom>
          <a:noFill/>
        </p:spPr>
        <p:txBody>
          <a:bodyPr wrap="square">
            <a:spAutoFit/>
          </a:bodyPr>
          <a:lstStyle/>
          <a:p>
            <a:pPr>
              <a:lnSpc>
                <a:spcPct val="100000"/>
              </a:lnSpc>
            </a:pPr>
            <a:r>
              <a:rPr lang="en-US" sz="3200" b="1" dirty="0">
                <a:solidFill>
                  <a:schemeClr val="bg2">
                    <a:lumMod val="50000"/>
                  </a:schemeClr>
                </a:solidFill>
                <a:latin typeface="Poppins" panose="00000500000000000000" pitchFamily="2" charset="0"/>
                <a:cs typeface="Poppins" panose="00000500000000000000" pitchFamily="2" charset="0"/>
              </a:rPr>
              <a:t>K-Nearest Neighbor (KNN)</a:t>
            </a:r>
          </a:p>
        </p:txBody>
      </p:sp>
      <p:sp>
        <p:nvSpPr>
          <p:cNvPr id="6" name="TextBox 5">
            <a:extLst>
              <a:ext uri="{FF2B5EF4-FFF2-40B4-BE49-F238E27FC236}">
                <a16:creationId xmlns:a16="http://schemas.microsoft.com/office/drawing/2014/main" id="{963A51AA-BC59-4B3B-82F4-AA787E34B863}"/>
              </a:ext>
            </a:extLst>
          </p:cNvPr>
          <p:cNvSpPr txBox="1"/>
          <p:nvPr/>
        </p:nvSpPr>
        <p:spPr>
          <a:xfrm>
            <a:off x="1200339" y="2194886"/>
            <a:ext cx="9494555" cy="1938992"/>
          </a:xfrm>
          <a:prstGeom prst="rect">
            <a:avLst/>
          </a:prstGeom>
          <a:noFill/>
        </p:spPr>
        <p:txBody>
          <a:bodyPr wrap="square">
            <a:spAutoFit/>
          </a:bodyPr>
          <a:lstStyle/>
          <a:p>
            <a:pPr algn="just">
              <a:lnSpc>
                <a:spcPct val="100000"/>
              </a:lnSpc>
            </a:pPr>
            <a:r>
              <a:rPr lang="en-US" sz="2400" b="1" dirty="0">
                <a:solidFill>
                  <a:schemeClr val="tx1">
                    <a:lumMod val="95000"/>
                    <a:lumOff val="5000"/>
                  </a:schemeClr>
                </a:solidFill>
                <a:effectLst/>
                <a:latin typeface="Poppins" panose="00000500000000000000" pitchFamily="2" charset="0"/>
                <a:cs typeface="Poppins" panose="00000500000000000000" pitchFamily="2" charset="0"/>
              </a:rPr>
              <a:t>K</a:t>
            </a:r>
            <a:r>
              <a:rPr lang="en-US" sz="2400" b="1" i="0" dirty="0">
                <a:solidFill>
                  <a:schemeClr val="tx1">
                    <a:lumMod val="95000"/>
                    <a:lumOff val="5000"/>
                  </a:schemeClr>
                </a:solidFill>
                <a:effectLst/>
                <a:latin typeface="Poppins" panose="00000500000000000000" pitchFamily="2" charset="0"/>
                <a:cs typeface="Poppins" panose="00000500000000000000" pitchFamily="2" charset="0"/>
              </a:rPr>
              <a:t>NN</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a:t>
            </a:r>
            <a:r>
              <a:rPr lang="en-US" sz="2400" b="0" i="0" dirty="0">
                <a:solidFill>
                  <a:srgbClr val="050505"/>
                </a:solidFill>
                <a:effectLst/>
                <a:latin typeface="Segoe UI Historic" panose="020B0502040204020203" pitchFamily="34" charset="0"/>
              </a:rPr>
              <a:t>algorithm can be used for both classification and regression problems. The KNN algorithm uses ‘feature similarity’ to predict the values of any new data points. This means that the new point is assigned a value based on how closely it resembles the points in the training set.</a:t>
            </a:r>
            <a:endParaRPr lang="en-US" sz="2400" b="1" dirty="0">
              <a:solidFill>
                <a:schemeClr val="tx1">
                  <a:lumMod val="95000"/>
                  <a:lumOff val="5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809217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213D12-CD34-4591-9456-8F0A2E5941B0}"/>
              </a:ext>
            </a:extLst>
          </p:cNvPr>
          <p:cNvSpPr txBox="1"/>
          <p:nvPr/>
        </p:nvSpPr>
        <p:spPr>
          <a:xfrm>
            <a:off x="1200339" y="1606775"/>
            <a:ext cx="6097508" cy="584775"/>
          </a:xfrm>
          <a:prstGeom prst="rect">
            <a:avLst/>
          </a:prstGeom>
          <a:noFill/>
        </p:spPr>
        <p:txBody>
          <a:bodyPr wrap="square">
            <a:spAutoFit/>
          </a:bodyPr>
          <a:lstStyle/>
          <a:p>
            <a:pPr>
              <a:lnSpc>
                <a:spcPct val="100000"/>
              </a:lnSpc>
            </a:pPr>
            <a:r>
              <a:rPr lang="en-US" sz="3200" b="1" i="0" dirty="0">
                <a:solidFill>
                  <a:schemeClr val="bg2">
                    <a:lumMod val="50000"/>
                  </a:schemeClr>
                </a:solidFill>
                <a:effectLst/>
                <a:latin typeface="Poppins" panose="00000500000000000000" pitchFamily="2" charset="0"/>
                <a:cs typeface="Poppins" panose="00000500000000000000" pitchFamily="2" charset="0"/>
              </a:rPr>
              <a:t>Random Forest (RF)</a:t>
            </a:r>
          </a:p>
        </p:txBody>
      </p:sp>
      <p:sp>
        <p:nvSpPr>
          <p:cNvPr id="6" name="TextBox 5">
            <a:extLst>
              <a:ext uri="{FF2B5EF4-FFF2-40B4-BE49-F238E27FC236}">
                <a16:creationId xmlns:a16="http://schemas.microsoft.com/office/drawing/2014/main" id="{77246853-18D7-4D93-8B7B-E6E3D4AB1499}"/>
              </a:ext>
            </a:extLst>
          </p:cNvPr>
          <p:cNvSpPr txBox="1"/>
          <p:nvPr/>
        </p:nvSpPr>
        <p:spPr>
          <a:xfrm>
            <a:off x="1200339" y="2491845"/>
            <a:ext cx="4474320" cy="3046988"/>
          </a:xfrm>
          <a:prstGeom prst="rect">
            <a:avLst/>
          </a:prstGeom>
          <a:noFill/>
        </p:spPr>
        <p:txBody>
          <a:bodyPr wrap="square">
            <a:spAutoFit/>
          </a:bodyPr>
          <a:lstStyle/>
          <a:p>
            <a:pPr>
              <a:lnSpc>
                <a:spcPct val="100000"/>
              </a:lnSpc>
            </a:pPr>
            <a:r>
              <a:rPr lang="en-US" sz="2400" b="1" i="0" dirty="0">
                <a:solidFill>
                  <a:schemeClr val="tx1">
                    <a:lumMod val="95000"/>
                    <a:lumOff val="5000"/>
                  </a:schemeClr>
                </a:solidFill>
                <a:effectLst/>
                <a:latin typeface="Arial" panose="020B0604020202020204" pitchFamily="34" charset="0"/>
              </a:rPr>
              <a:t>Random forests</a:t>
            </a:r>
            <a:r>
              <a:rPr lang="en-US" sz="2400" b="0" i="0" dirty="0">
                <a:solidFill>
                  <a:schemeClr val="tx1">
                    <a:lumMod val="95000"/>
                    <a:lumOff val="5000"/>
                  </a:schemeClr>
                </a:solidFill>
                <a:effectLst/>
                <a:latin typeface="Arial" panose="020B0604020202020204" pitchFamily="34" charset="0"/>
              </a:rPr>
              <a:t> or </a:t>
            </a:r>
            <a:r>
              <a:rPr lang="en-US" sz="2400" b="1" i="0" dirty="0">
                <a:solidFill>
                  <a:schemeClr val="tx1">
                    <a:lumMod val="95000"/>
                    <a:lumOff val="5000"/>
                  </a:schemeClr>
                </a:solidFill>
                <a:effectLst/>
                <a:latin typeface="Arial" panose="020B0604020202020204" pitchFamily="34" charset="0"/>
              </a:rPr>
              <a:t>random decision forests</a:t>
            </a:r>
            <a:r>
              <a:rPr lang="en-US" sz="2400" b="0" i="0" dirty="0">
                <a:solidFill>
                  <a:schemeClr val="tx1">
                    <a:lumMod val="95000"/>
                    <a:lumOff val="5000"/>
                  </a:schemeClr>
                </a:solidFill>
                <a:effectLst/>
                <a:latin typeface="Arial" panose="020B0604020202020204" pitchFamily="34" charset="0"/>
              </a:rPr>
              <a:t> are an </a:t>
            </a:r>
            <a:r>
              <a:rPr lang="en-US" sz="2400" b="0" i="0" u="none" strike="noStrike" dirty="0">
                <a:solidFill>
                  <a:schemeClr val="tx1">
                    <a:lumMod val="95000"/>
                    <a:lumOff val="5000"/>
                  </a:schemeClr>
                </a:solidFill>
                <a:effectLst/>
                <a:latin typeface="Arial" panose="020B0604020202020204" pitchFamily="34" charset="0"/>
              </a:rPr>
              <a:t>ensemble learning</a:t>
            </a:r>
            <a:r>
              <a:rPr lang="en-US" sz="2400" b="0" i="0" dirty="0">
                <a:solidFill>
                  <a:schemeClr val="tx1">
                    <a:lumMod val="95000"/>
                    <a:lumOff val="5000"/>
                  </a:schemeClr>
                </a:solidFill>
                <a:effectLst/>
                <a:latin typeface="Arial" panose="020B0604020202020204" pitchFamily="34" charset="0"/>
              </a:rPr>
              <a:t> method for </a:t>
            </a:r>
            <a:r>
              <a:rPr lang="en-US" sz="2400" b="0" i="0" u="none" strike="noStrike" dirty="0">
                <a:solidFill>
                  <a:schemeClr val="tx1">
                    <a:lumMod val="95000"/>
                    <a:lumOff val="5000"/>
                  </a:schemeClr>
                </a:solidFill>
                <a:effectLst/>
                <a:latin typeface="Arial" panose="020B0604020202020204" pitchFamily="34" charset="0"/>
              </a:rPr>
              <a:t>classification</a:t>
            </a:r>
            <a:r>
              <a:rPr lang="en-US" sz="2400" b="0" i="0" dirty="0">
                <a:solidFill>
                  <a:schemeClr val="tx1">
                    <a:lumMod val="95000"/>
                    <a:lumOff val="5000"/>
                  </a:schemeClr>
                </a:solidFill>
                <a:effectLst/>
                <a:latin typeface="Arial" panose="020B0604020202020204" pitchFamily="34" charset="0"/>
              </a:rPr>
              <a:t>, </a:t>
            </a:r>
            <a:r>
              <a:rPr lang="en-US" sz="2400" b="0" i="0" u="none" strike="noStrike" dirty="0">
                <a:solidFill>
                  <a:schemeClr val="tx1">
                    <a:lumMod val="95000"/>
                    <a:lumOff val="5000"/>
                  </a:schemeClr>
                </a:solidFill>
                <a:effectLst/>
                <a:latin typeface="Arial" panose="020B0604020202020204" pitchFamily="34" charset="0"/>
              </a:rPr>
              <a:t>regression</a:t>
            </a:r>
            <a:r>
              <a:rPr lang="en-US" sz="2400" b="0" i="0" dirty="0">
                <a:solidFill>
                  <a:schemeClr val="tx1">
                    <a:lumMod val="95000"/>
                    <a:lumOff val="5000"/>
                  </a:schemeClr>
                </a:solidFill>
                <a:effectLst/>
                <a:latin typeface="Arial" panose="020B0604020202020204" pitchFamily="34" charset="0"/>
              </a:rPr>
              <a:t> and other tasks that operates by constructing a multitude of </a:t>
            </a:r>
            <a:r>
              <a:rPr lang="en-US" sz="2400" b="0" i="0" u="none" strike="noStrike" dirty="0">
                <a:solidFill>
                  <a:schemeClr val="tx1">
                    <a:lumMod val="95000"/>
                    <a:lumOff val="5000"/>
                  </a:schemeClr>
                </a:solidFill>
                <a:effectLst/>
                <a:latin typeface="Arial" panose="020B0604020202020204" pitchFamily="34" charset="0"/>
              </a:rPr>
              <a:t>decision trees</a:t>
            </a:r>
            <a:r>
              <a:rPr lang="en-US" sz="2400" b="0" i="0" dirty="0">
                <a:solidFill>
                  <a:schemeClr val="tx1">
                    <a:lumMod val="95000"/>
                    <a:lumOff val="5000"/>
                  </a:schemeClr>
                </a:solidFill>
                <a:effectLst/>
                <a:latin typeface="Arial" panose="020B0604020202020204" pitchFamily="34" charset="0"/>
              </a:rPr>
              <a:t> at training time. </a:t>
            </a:r>
            <a:endParaRPr lang="en-US" sz="2400" b="1" dirty="0">
              <a:solidFill>
                <a:schemeClr val="tx1">
                  <a:lumMod val="95000"/>
                  <a:lumOff val="5000"/>
                </a:schemeClr>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4A268165-BBFF-472C-BC96-4894492C5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08473"/>
            <a:ext cx="5020235" cy="3613818"/>
          </a:xfrm>
          <a:prstGeom prst="rect">
            <a:avLst/>
          </a:prstGeom>
        </p:spPr>
      </p:pic>
    </p:spTree>
    <p:extLst>
      <p:ext uri="{BB962C8B-B14F-4D97-AF65-F5344CB8AC3E}">
        <p14:creationId xmlns:p14="http://schemas.microsoft.com/office/powerpoint/2010/main" val="152208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48CF1-B0C7-4DD4-8FE7-B2A70B52E498}"/>
              </a:ext>
            </a:extLst>
          </p:cNvPr>
          <p:cNvSpPr txBox="1"/>
          <p:nvPr/>
        </p:nvSpPr>
        <p:spPr>
          <a:xfrm>
            <a:off x="1209303" y="1202632"/>
            <a:ext cx="8385772" cy="584775"/>
          </a:xfrm>
          <a:prstGeom prst="rect">
            <a:avLst/>
          </a:prstGeom>
          <a:noFill/>
        </p:spPr>
        <p:txBody>
          <a:bodyPr wrap="square">
            <a:spAutoFit/>
          </a:bodyPr>
          <a:lstStyle/>
          <a:p>
            <a:pPr>
              <a:lnSpc>
                <a:spcPct val="100000"/>
              </a:lnSpc>
            </a:pPr>
            <a:r>
              <a:rPr lang="en-US" sz="3200" b="1" dirty="0">
                <a:solidFill>
                  <a:schemeClr val="bg2">
                    <a:lumMod val="50000"/>
                  </a:schemeClr>
                </a:solidFill>
                <a:latin typeface="Poppins" panose="00000500000000000000" pitchFamily="2" charset="0"/>
                <a:cs typeface="Poppins" panose="00000500000000000000" pitchFamily="2" charset="0"/>
              </a:rPr>
              <a:t>Gradient Boosting Regression (GBR)</a:t>
            </a:r>
          </a:p>
        </p:txBody>
      </p:sp>
      <p:sp>
        <p:nvSpPr>
          <p:cNvPr id="6" name="TextBox 5">
            <a:extLst>
              <a:ext uri="{FF2B5EF4-FFF2-40B4-BE49-F238E27FC236}">
                <a16:creationId xmlns:a16="http://schemas.microsoft.com/office/drawing/2014/main" id="{711154E8-785A-4206-981E-18588C281762}"/>
              </a:ext>
            </a:extLst>
          </p:cNvPr>
          <p:cNvSpPr txBox="1"/>
          <p:nvPr/>
        </p:nvSpPr>
        <p:spPr>
          <a:xfrm>
            <a:off x="1362169" y="1948235"/>
            <a:ext cx="9467662" cy="1569660"/>
          </a:xfrm>
          <a:prstGeom prst="rect">
            <a:avLst/>
          </a:prstGeom>
          <a:noFill/>
        </p:spPr>
        <p:txBody>
          <a:bodyPr wrap="square">
            <a:spAutoFit/>
          </a:bodyPr>
          <a:lstStyle/>
          <a:p>
            <a:pPr>
              <a:lnSpc>
                <a:spcPct val="100000"/>
              </a:lnSpc>
            </a:pPr>
            <a:r>
              <a:rPr lang="en-US" sz="2400" b="1" i="0" dirty="0">
                <a:solidFill>
                  <a:schemeClr val="tx1">
                    <a:lumMod val="95000"/>
                    <a:lumOff val="5000"/>
                  </a:schemeClr>
                </a:solidFill>
                <a:effectLst/>
                <a:latin typeface="Poppins" panose="00000500000000000000" pitchFamily="2" charset="0"/>
                <a:cs typeface="Poppins" panose="00000500000000000000" pitchFamily="2" charset="0"/>
              </a:rPr>
              <a:t>Gradient boosting</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is a </a:t>
            </a:r>
            <a:r>
              <a:rPr lang="en-US" sz="2400" b="0" i="0" u="none" strike="noStrike" dirty="0">
                <a:solidFill>
                  <a:schemeClr val="tx1">
                    <a:lumMod val="95000"/>
                    <a:lumOff val="5000"/>
                  </a:schemeClr>
                </a:solidFill>
                <a:effectLst/>
                <a:latin typeface="Poppins" panose="00000500000000000000" pitchFamily="2" charset="0"/>
                <a:cs typeface="Poppins" panose="00000500000000000000" pitchFamily="2" charset="0"/>
              </a:rPr>
              <a:t>machine learning</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technique used in </a:t>
            </a:r>
            <a:r>
              <a:rPr lang="en-US" sz="2400" b="0" i="0" u="none" strike="noStrike" dirty="0">
                <a:solidFill>
                  <a:schemeClr val="tx1">
                    <a:lumMod val="95000"/>
                    <a:lumOff val="5000"/>
                  </a:schemeClr>
                </a:solidFill>
                <a:effectLst/>
                <a:latin typeface="Poppins" panose="00000500000000000000" pitchFamily="2" charset="0"/>
                <a:cs typeface="Poppins" panose="00000500000000000000" pitchFamily="2" charset="0"/>
              </a:rPr>
              <a:t>regression</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and </a:t>
            </a:r>
            <a:r>
              <a:rPr lang="en-US" sz="2400" b="0" i="0" u="none" strike="noStrike" dirty="0">
                <a:solidFill>
                  <a:schemeClr val="tx1">
                    <a:lumMod val="95000"/>
                    <a:lumOff val="5000"/>
                  </a:schemeClr>
                </a:solidFill>
                <a:effectLst/>
                <a:latin typeface="Poppins" panose="00000500000000000000" pitchFamily="2" charset="0"/>
                <a:cs typeface="Poppins" panose="00000500000000000000" pitchFamily="2" charset="0"/>
              </a:rPr>
              <a:t>classification</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tasks, among others. It gives a prediction model in the form of an </a:t>
            </a:r>
            <a:r>
              <a:rPr lang="en-US" sz="2400" b="0" i="0" u="none" strike="noStrike" dirty="0">
                <a:solidFill>
                  <a:schemeClr val="tx1">
                    <a:lumMod val="95000"/>
                    <a:lumOff val="5000"/>
                  </a:schemeClr>
                </a:solidFill>
                <a:effectLst/>
                <a:latin typeface="Poppins" panose="00000500000000000000" pitchFamily="2" charset="0"/>
                <a:cs typeface="Poppins" panose="00000500000000000000" pitchFamily="2" charset="0"/>
              </a:rPr>
              <a:t>ensemble</a:t>
            </a:r>
            <a:r>
              <a:rPr lang="en-US" sz="2400" b="0" i="0" dirty="0">
                <a:solidFill>
                  <a:schemeClr val="tx1">
                    <a:lumMod val="95000"/>
                    <a:lumOff val="5000"/>
                  </a:schemeClr>
                </a:solidFill>
                <a:effectLst/>
                <a:latin typeface="Poppins" panose="00000500000000000000" pitchFamily="2" charset="0"/>
                <a:cs typeface="Poppins" panose="00000500000000000000" pitchFamily="2" charset="0"/>
              </a:rPr>
              <a:t> of weak prediction models, which are typically </a:t>
            </a:r>
            <a:r>
              <a:rPr lang="en-US" sz="2400" b="0" i="0" u="none" strike="noStrike" dirty="0">
                <a:solidFill>
                  <a:schemeClr val="tx1">
                    <a:lumMod val="95000"/>
                    <a:lumOff val="5000"/>
                  </a:schemeClr>
                </a:solidFill>
                <a:effectLst/>
                <a:latin typeface="Poppins" panose="00000500000000000000" pitchFamily="2" charset="0"/>
                <a:cs typeface="Poppins" panose="00000500000000000000" pitchFamily="2" charset="0"/>
              </a:rPr>
              <a:t>decision trees.</a:t>
            </a:r>
            <a:endParaRPr lang="en-US" sz="2400" b="1" dirty="0">
              <a:solidFill>
                <a:schemeClr val="tx1">
                  <a:lumMod val="95000"/>
                  <a:lumOff val="5000"/>
                </a:schemeClr>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C0EB5D68-5CC4-4CE1-81E6-44E9479EE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48" y="3517895"/>
            <a:ext cx="7809427" cy="2720703"/>
          </a:xfrm>
          <a:prstGeom prst="rect">
            <a:avLst/>
          </a:prstGeom>
        </p:spPr>
      </p:pic>
    </p:spTree>
    <p:extLst>
      <p:ext uri="{BB962C8B-B14F-4D97-AF65-F5344CB8AC3E}">
        <p14:creationId xmlns:p14="http://schemas.microsoft.com/office/powerpoint/2010/main" val="3854503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48CF1-B0C7-4DD4-8FE7-B2A70B52E498}"/>
              </a:ext>
            </a:extLst>
          </p:cNvPr>
          <p:cNvSpPr txBox="1"/>
          <p:nvPr/>
        </p:nvSpPr>
        <p:spPr>
          <a:xfrm>
            <a:off x="1566705" y="1727459"/>
            <a:ext cx="8385772" cy="584775"/>
          </a:xfrm>
          <a:prstGeom prst="rect">
            <a:avLst/>
          </a:prstGeom>
          <a:noFill/>
        </p:spPr>
        <p:txBody>
          <a:bodyPr wrap="square">
            <a:spAutoFit/>
          </a:bodyPr>
          <a:lstStyle/>
          <a:p>
            <a:pPr algn="ctr">
              <a:lnSpc>
                <a:spcPct val="100000"/>
              </a:lnSpc>
            </a:pPr>
            <a:r>
              <a:rPr lang="en-US" sz="3200" b="1" dirty="0">
                <a:solidFill>
                  <a:schemeClr val="bg2">
                    <a:lumMod val="50000"/>
                  </a:schemeClr>
                </a:solidFill>
                <a:latin typeface="Poppins" panose="00000500000000000000" pitchFamily="2" charset="0"/>
                <a:cs typeface="Poppins" panose="00000500000000000000" pitchFamily="2" charset="0"/>
              </a:rPr>
              <a:t>Gradient Boosting Regression (GBR)</a:t>
            </a:r>
          </a:p>
        </p:txBody>
      </p:sp>
      <p:sp>
        <p:nvSpPr>
          <p:cNvPr id="6" name="TextBox 5">
            <a:extLst>
              <a:ext uri="{FF2B5EF4-FFF2-40B4-BE49-F238E27FC236}">
                <a16:creationId xmlns:a16="http://schemas.microsoft.com/office/drawing/2014/main" id="{711154E8-785A-4206-981E-18588C281762}"/>
              </a:ext>
            </a:extLst>
          </p:cNvPr>
          <p:cNvSpPr txBox="1"/>
          <p:nvPr/>
        </p:nvSpPr>
        <p:spPr>
          <a:xfrm>
            <a:off x="1415958" y="2521975"/>
            <a:ext cx="8687266" cy="1569660"/>
          </a:xfrm>
          <a:prstGeom prst="rect">
            <a:avLst/>
          </a:prstGeom>
          <a:noFill/>
        </p:spPr>
        <p:txBody>
          <a:bodyPr wrap="square">
            <a:spAutoFit/>
          </a:bodyPr>
          <a:lstStyle/>
          <a:p>
            <a:pPr algn="ctr">
              <a:lnSpc>
                <a:spcPct val="100000"/>
              </a:lnSpc>
            </a:pPr>
            <a:r>
              <a:rPr lang="en-US" sz="2400" b="0" i="0" dirty="0">
                <a:effectLst/>
                <a:latin typeface="Poppins" panose="00000500000000000000" pitchFamily="2" charset="0"/>
                <a:cs typeface="Poppins" panose="00000500000000000000" pitchFamily="2" charset="0"/>
              </a:rPr>
              <a:t>The basic algorithm for boosted regression trees can be generalized to the following where the final model is simply a stagewise additive model of </a:t>
            </a:r>
            <a:r>
              <a:rPr lang="en-US" sz="2400" b="0" i="1" dirty="0">
                <a:effectLst/>
                <a:latin typeface="Poppins" panose="00000500000000000000" pitchFamily="2" charset="0"/>
                <a:cs typeface="Poppins" panose="00000500000000000000" pitchFamily="2" charset="0"/>
              </a:rPr>
              <a:t>b</a:t>
            </a:r>
            <a:r>
              <a:rPr lang="en-US" sz="2400" b="0" i="0" dirty="0">
                <a:effectLst/>
                <a:latin typeface="Poppins" panose="00000500000000000000" pitchFamily="2" charset="0"/>
                <a:cs typeface="Poppins" panose="00000500000000000000" pitchFamily="2" charset="0"/>
              </a:rPr>
              <a:t> individual regression trees.</a:t>
            </a:r>
            <a:endParaRPr lang="en-US" sz="2400" b="1"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C0E46855-1901-4832-8950-F7FE18C99316}"/>
              </a:ext>
            </a:extLst>
          </p:cNvPr>
          <p:cNvPicPr>
            <a:picLocks noChangeAspect="1"/>
          </p:cNvPicPr>
          <p:nvPr/>
        </p:nvPicPr>
        <p:blipFill>
          <a:blip r:embed="rId2"/>
          <a:stretch>
            <a:fillRect/>
          </a:stretch>
        </p:blipFill>
        <p:spPr>
          <a:xfrm>
            <a:off x="4495800" y="4166905"/>
            <a:ext cx="2761306" cy="1283634"/>
          </a:xfrm>
          <a:prstGeom prst="rect">
            <a:avLst/>
          </a:prstGeom>
        </p:spPr>
      </p:pic>
    </p:spTree>
    <p:extLst>
      <p:ext uri="{BB962C8B-B14F-4D97-AF65-F5344CB8AC3E}">
        <p14:creationId xmlns:p14="http://schemas.microsoft.com/office/powerpoint/2010/main" val="1583797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4309B-5406-4FC8-AFE0-08935A54C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809" y="1691915"/>
            <a:ext cx="4249271" cy="4249271"/>
          </a:xfrm>
          <a:prstGeom prst="rect">
            <a:avLst/>
          </a:prstGeom>
        </p:spPr>
      </p:pic>
      <p:sp>
        <p:nvSpPr>
          <p:cNvPr id="6" name="TextBox 5">
            <a:extLst>
              <a:ext uri="{FF2B5EF4-FFF2-40B4-BE49-F238E27FC236}">
                <a16:creationId xmlns:a16="http://schemas.microsoft.com/office/drawing/2014/main" id="{E2D3207C-9F20-4C6E-AB63-C57A5B862EBB}"/>
              </a:ext>
            </a:extLst>
          </p:cNvPr>
          <p:cNvSpPr txBox="1"/>
          <p:nvPr/>
        </p:nvSpPr>
        <p:spPr>
          <a:xfrm>
            <a:off x="1903114" y="1347593"/>
            <a:ext cx="8385772" cy="584775"/>
          </a:xfrm>
          <a:prstGeom prst="rect">
            <a:avLst/>
          </a:prstGeom>
          <a:noFill/>
        </p:spPr>
        <p:txBody>
          <a:bodyPr wrap="square">
            <a:spAutoFit/>
          </a:bodyPr>
          <a:lstStyle/>
          <a:p>
            <a:pPr>
              <a:lnSpc>
                <a:spcPct val="100000"/>
              </a:lnSpc>
            </a:pPr>
            <a:r>
              <a:rPr lang="en-US" sz="3200" b="1" dirty="0">
                <a:solidFill>
                  <a:schemeClr val="bg2">
                    <a:lumMod val="50000"/>
                  </a:schemeClr>
                </a:solidFill>
                <a:latin typeface="Poppins" panose="00000500000000000000" pitchFamily="2" charset="0"/>
                <a:cs typeface="Poppins" panose="00000500000000000000" pitchFamily="2" charset="0"/>
              </a:rPr>
              <a:t>Gradient Boosting Regression (GBR)</a:t>
            </a:r>
          </a:p>
        </p:txBody>
      </p:sp>
      <p:sp>
        <p:nvSpPr>
          <p:cNvPr id="7" name="TextBox 6">
            <a:extLst>
              <a:ext uri="{FF2B5EF4-FFF2-40B4-BE49-F238E27FC236}">
                <a16:creationId xmlns:a16="http://schemas.microsoft.com/office/drawing/2014/main" id="{0507F888-9F47-438E-91C2-99681BCE81E9}"/>
              </a:ext>
            </a:extLst>
          </p:cNvPr>
          <p:cNvSpPr txBox="1"/>
          <p:nvPr/>
        </p:nvSpPr>
        <p:spPr>
          <a:xfrm>
            <a:off x="1548298" y="5981528"/>
            <a:ext cx="8740588" cy="261610"/>
          </a:xfrm>
          <a:prstGeom prst="rect">
            <a:avLst/>
          </a:prstGeom>
          <a:noFill/>
        </p:spPr>
        <p:txBody>
          <a:bodyPr wrap="square">
            <a:spAutoFit/>
          </a:bodyPr>
          <a:lstStyle/>
          <a:p>
            <a:pPr algn="ctr"/>
            <a:r>
              <a:rPr lang="en-US" sz="1100" b="0" i="0" dirty="0">
                <a:solidFill>
                  <a:srgbClr val="050505"/>
                </a:solidFill>
                <a:effectLst/>
                <a:latin typeface="Poppins" panose="00000500000000000000" pitchFamily="2" charset="0"/>
                <a:cs typeface="Poppins" panose="00000500000000000000" pitchFamily="2" charset="0"/>
              </a:rPr>
              <a:t>Fig : Boosted regression tree predictions (courtesy of [Brandon Greenwell]</a:t>
            </a:r>
            <a:endParaRPr lang="en-US" sz="11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654812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32E92-6378-4BB8-ADBE-A8DD60DDE215}"/>
              </a:ext>
            </a:extLst>
          </p:cNvPr>
          <p:cNvSpPr txBox="1"/>
          <p:nvPr/>
        </p:nvSpPr>
        <p:spPr>
          <a:xfrm>
            <a:off x="1119655" y="1740353"/>
            <a:ext cx="9019514" cy="584775"/>
          </a:xfrm>
          <a:prstGeom prst="rect">
            <a:avLst/>
          </a:prstGeom>
          <a:noFill/>
        </p:spPr>
        <p:txBody>
          <a:bodyPr wrap="square">
            <a:spAutoFit/>
          </a:bodyPr>
          <a:lstStyle/>
          <a:p>
            <a:r>
              <a:rPr lang="en-US" sz="3200" b="1" i="0" dirty="0">
                <a:solidFill>
                  <a:schemeClr val="bg2">
                    <a:lumMod val="50000"/>
                  </a:schemeClr>
                </a:solidFill>
                <a:effectLst/>
                <a:latin typeface="Poppins" panose="00000500000000000000" pitchFamily="2" charset="0"/>
                <a:cs typeface="Poppins" panose="00000500000000000000" pitchFamily="2" charset="0"/>
              </a:rPr>
              <a:t>Support Vector Regression(SVR)</a:t>
            </a:r>
            <a:endParaRPr lang="en-US" sz="3200" dirty="0"/>
          </a:p>
        </p:txBody>
      </p:sp>
      <p:sp>
        <p:nvSpPr>
          <p:cNvPr id="6" name="TextBox 5">
            <a:extLst>
              <a:ext uri="{FF2B5EF4-FFF2-40B4-BE49-F238E27FC236}">
                <a16:creationId xmlns:a16="http://schemas.microsoft.com/office/drawing/2014/main" id="{5B80205C-40A0-4960-9AA2-52C20BBBF04F}"/>
              </a:ext>
            </a:extLst>
          </p:cNvPr>
          <p:cNvSpPr txBox="1"/>
          <p:nvPr/>
        </p:nvSpPr>
        <p:spPr>
          <a:xfrm>
            <a:off x="1202414" y="2809095"/>
            <a:ext cx="5890744" cy="2308324"/>
          </a:xfrm>
          <a:prstGeom prst="rect">
            <a:avLst/>
          </a:prstGeom>
          <a:noFill/>
        </p:spPr>
        <p:txBody>
          <a:bodyPr wrap="square">
            <a:spAutoFit/>
          </a:bodyPr>
          <a:lstStyle/>
          <a:p>
            <a:pPr>
              <a:lnSpc>
                <a:spcPct val="100000"/>
              </a:lnSpc>
            </a:pPr>
            <a:r>
              <a:rPr lang="en-US" sz="2400" b="0" i="0" dirty="0">
                <a:solidFill>
                  <a:schemeClr val="tx1">
                    <a:lumMod val="95000"/>
                    <a:lumOff val="5000"/>
                  </a:schemeClr>
                </a:solidFill>
                <a:effectLst/>
                <a:latin typeface="Arial" panose="020B0604020202020204" pitchFamily="34" charset="0"/>
              </a:rPr>
              <a:t>In </a:t>
            </a:r>
            <a:r>
              <a:rPr lang="en-US" sz="2400" b="0" i="0" u="none" strike="noStrike" dirty="0">
                <a:solidFill>
                  <a:schemeClr val="tx1">
                    <a:lumMod val="95000"/>
                    <a:lumOff val="5000"/>
                  </a:schemeClr>
                </a:solidFill>
                <a:effectLst/>
                <a:latin typeface="Arial" panose="020B0604020202020204" pitchFamily="34" charset="0"/>
              </a:rPr>
              <a:t>machine learning</a:t>
            </a:r>
            <a:r>
              <a:rPr lang="en-US" sz="2400" b="0" i="0" dirty="0">
                <a:solidFill>
                  <a:schemeClr val="tx1">
                    <a:lumMod val="95000"/>
                    <a:lumOff val="5000"/>
                  </a:schemeClr>
                </a:solidFill>
                <a:effectLst/>
                <a:latin typeface="Arial" panose="020B0604020202020204" pitchFamily="34" charset="0"/>
              </a:rPr>
              <a:t>, </a:t>
            </a:r>
            <a:r>
              <a:rPr lang="en-US" sz="2400" b="1" i="0" dirty="0">
                <a:solidFill>
                  <a:schemeClr val="tx1">
                    <a:lumMod val="95000"/>
                    <a:lumOff val="5000"/>
                  </a:schemeClr>
                </a:solidFill>
                <a:effectLst/>
                <a:latin typeface="Arial" panose="020B0604020202020204" pitchFamily="34" charset="0"/>
              </a:rPr>
              <a:t>support-vector machines</a:t>
            </a:r>
            <a:r>
              <a:rPr lang="en-US" sz="2400" b="0" i="0" dirty="0">
                <a:solidFill>
                  <a:schemeClr val="tx1">
                    <a:lumMod val="95000"/>
                    <a:lumOff val="5000"/>
                  </a:schemeClr>
                </a:solidFill>
                <a:effectLst/>
                <a:latin typeface="Arial" panose="020B0604020202020204" pitchFamily="34" charset="0"/>
              </a:rPr>
              <a:t> (</a:t>
            </a:r>
            <a:r>
              <a:rPr lang="en-US" sz="2400" b="1" i="0" dirty="0">
                <a:solidFill>
                  <a:schemeClr val="tx1">
                    <a:lumMod val="95000"/>
                    <a:lumOff val="5000"/>
                  </a:schemeClr>
                </a:solidFill>
                <a:effectLst/>
                <a:latin typeface="Arial" panose="020B0604020202020204" pitchFamily="34" charset="0"/>
              </a:rPr>
              <a:t>SVMs</a:t>
            </a:r>
            <a:r>
              <a:rPr lang="en-US" sz="2400" b="0" i="0" dirty="0">
                <a:solidFill>
                  <a:schemeClr val="tx1">
                    <a:lumMod val="95000"/>
                    <a:lumOff val="5000"/>
                  </a:schemeClr>
                </a:solidFill>
                <a:effectLst/>
                <a:latin typeface="Arial" panose="020B0604020202020204" pitchFamily="34" charset="0"/>
              </a:rPr>
              <a:t>, also </a:t>
            </a:r>
            <a:r>
              <a:rPr lang="en-US" sz="2400" b="1" i="0" dirty="0">
                <a:solidFill>
                  <a:schemeClr val="tx1">
                    <a:lumMod val="95000"/>
                    <a:lumOff val="5000"/>
                  </a:schemeClr>
                </a:solidFill>
                <a:effectLst/>
                <a:latin typeface="Arial" panose="020B0604020202020204" pitchFamily="34" charset="0"/>
              </a:rPr>
              <a:t>support-vector networks</a:t>
            </a:r>
            <a:r>
              <a:rPr lang="en-US" sz="2400" b="0" i="0" dirty="0">
                <a:solidFill>
                  <a:schemeClr val="tx1">
                    <a:lumMod val="95000"/>
                    <a:lumOff val="5000"/>
                  </a:schemeClr>
                </a:solidFill>
                <a:effectLst/>
                <a:latin typeface="Arial" panose="020B0604020202020204" pitchFamily="34" charset="0"/>
              </a:rPr>
              <a:t>) are </a:t>
            </a:r>
            <a:r>
              <a:rPr lang="en-US" sz="2400" b="0" i="0" u="none" strike="noStrike" dirty="0">
                <a:solidFill>
                  <a:schemeClr val="tx1">
                    <a:lumMod val="95000"/>
                    <a:lumOff val="5000"/>
                  </a:schemeClr>
                </a:solidFill>
                <a:effectLst/>
                <a:latin typeface="Arial" panose="020B0604020202020204" pitchFamily="34" charset="0"/>
              </a:rPr>
              <a:t>supervised learning</a:t>
            </a:r>
            <a:r>
              <a:rPr lang="en-US" sz="2400" b="0" i="0" dirty="0">
                <a:solidFill>
                  <a:schemeClr val="tx1">
                    <a:lumMod val="95000"/>
                    <a:lumOff val="5000"/>
                  </a:schemeClr>
                </a:solidFill>
                <a:effectLst/>
                <a:latin typeface="Arial" panose="020B0604020202020204" pitchFamily="34" charset="0"/>
              </a:rPr>
              <a:t> models with associated learning </a:t>
            </a:r>
            <a:r>
              <a:rPr lang="en-US" sz="2400" b="0" i="0" u="none" strike="noStrike" dirty="0">
                <a:solidFill>
                  <a:schemeClr val="tx1">
                    <a:lumMod val="95000"/>
                    <a:lumOff val="5000"/>
                  </a:schemeClr>
                </a:solidFill>
                <a:effectLst/>
                <a:latin typeface="Arial" panose="020B0604020202020204" pitchFamily="34" charset="0"/>
              </a:rPr>
              <a:t>algorithms</a:t>
            </a:r>
            <a:r>
              <a:rPr lang="en-US" sz="2400" b="0" i="0" dirty="0">
                <a:solidFill>
                  <a:schemeClr val="tx1">
                    <a:lumMod val="95000"/>
                    <a:lumOff val="5000"/>
                  </a:schemeClr>
                </a:solidFill>
                <a:effectLst/>
                <a:latin typeface="Arial" panose="020B0604020202020204" pitchFamily="34" charset="0"/>
              </a:rPr>
              <a:t> that analyze data for </a:t>
            </a:r>
            <a:r>
              <a:rPr lang="en-US" sz="2400" b="0" i="0" u="none" strike="noStrike" dirty="0">
                <a:solidFill>
                  <a:schemeClr val="tx1">
                    <a:lumMod val="95000"/>
                    <a:lumOff val="5000"/>
                  </a:schemeClr>
                </a:solidFill>
                <a:effectLst/>
                <a:latin typeface="Arial" panose="020B0604020202020204" pitchFamily="34" charset="0"/>
              </a:rPr>
              <a:t>classification</a:t>
            </a:r>
            <a:r>
              <a:rPr lang="en-US" sz="2400" b="0" i="0" dirty="0">
                <a:solidFill>
                  <a:schemeClr val="tx1">
                    <a:lumMod val="95000"/>
                    <a:lumOff val="5000"/>
                  </a:schemeClr>
                </a:solidFill>
                <a:effectLst/>
                <a:latin typeface="Arial" panose="020B0604020202020204" pitchFamily="34" charset="0"/>
              </a:rPr>
              <a:t> and regression</a:t>
            </a:r>
            <a:r>
              <a:rPr lang="en-US" sz="2400" u="sng" dirty="0">
                <a:solidFill>
                  <a:schemeClr val="tx1">
                    <a:lumMod val="95000"/>
                    <a:lumOff val="5000"/>
                  </a:schemeClr>
                </a:solidFill>
                <a:latin typeface="Arial" panose="020B0604020202020204" pitchFamily="34" charset="0"/>
              </a:rPr>
              <a:t> </a:t>
            </a:r>
            <a:r>
              <a:rPr lang="en-US" sz="2400" b="0" i="0" dirty="0">
                <a:solidFill>
                  <a:schemeClr val="tx1">
                    <a:lumMod val="95000"/>
                    <a:lumOff val="5000"/>
                  </a:schemeClr>
                </a:solidFill>
                <a:effectLst/>
                <a:latin typeface="Arial" panose="020B0604020202020204" pitchFamily="34" charset="0"/>
              </a:rPr>
              <a:t>analysis. </a:t>
            </a:r>
            <a:endParaRPr lang="en-US" sz="2400" b="1" dirty="0">
              <a:solidFill>
                <a:schemeClr val="tx1">
                  <a:lumMod val="95000"/>
                  <a:lumOff val="5000"/>
                </a:schemeClr>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CF024983-EB44-474E-A518-E1C38A16C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516" y="2345186"/>
            <a:ext cx="3487070" cy="2981978"/>
          </a:xfrm>
          <a:prstGeom prst="rect">
            <a:avLst/>
          </a:prstGeom>
        </p:spPr>
      </p:pic>
    </p:spTree>
    <p:extLst>
      <p:ext uri="{BB962C8B-B14F-4D97-AF65-F5344CB8AC3E}">
        <p14:creationId xmlns:p14="http://schemas.microsoft.com/office/powerpoint/2010/main" val="2154794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031D6-A153-412F-B9CE-4D8471B834BC}"/>
              </a:ext>
            </a:extLst>
          </p:cNvPr>
          <p:cNvSpPr txBox="1"/>
          <p:nvPr/>
        </p:nvSpPr>
        <p:spPr>
          <a:xfrm>
            <a:off x="1520041" y="1429588"/>
            <a:ext cx="9019514" cy="584775"/>
          </a:xfrm>
          <a:prstGeom prst="rect">
            <a:avLst/>
          </a:prstGeom>
          <a:noFill/>
        </p:spPr>
        <p:txBody>
          <a:bodyPr wrap="square">
            <a:spAutoFit/>
          </a:bodyPr>
          <a:lstStyle/>
          <a:p>
            <a:pPr algn="ctr"/>
            <a:r>
              <a:rPr lang="en-US" sz="3200" b="1" i="0" dirty="0">
                <a:solidFill>
                  <a:schemeClr val="tx1">
                    <a:lumMod val="95000"/>
                    <a:lumOff val="5000"/>
                  </a:schemeClr>
                </a:solidFill>
                <a:effectLst/>
                <a:latin typeface="Poppins" panose="00000500000000000000" pitchFamily="2" charset="0"/>
                <a:cs typeface="Poppins" panose="00000500000000000000" pitchFamily="2" charset="0"/>
              </a:rPr>
              <a:t>Evaluation</a:t>
            </a:r>
            <a:endParaRPr lang="en-US" sz="3200" dirty="0">
              <a:solidFill>
                <a:schemeClr val="tx1">
                  <a:lumMod val="95000"/>
                  <a:lumOff val="5000"/>
                </a:schemeClr>
              </a:solidFill>
            </a:endParaRPr>
          </a:p>
        </p:txBody>
      </p:sp>
      <p:sp>
        <p:nvSpPr>
          <p:cNvPr id="5" name="TextBox 4">
            <a:extLst>
              <a:ext uri="{FF2B5EF4-FFF2-40B4-BE49-F238E27FC236}">
                <a16:creationId xmlns:a16="http://schemas.microsoft.com/office/drawing/2014/main" id="{6E2DBD9B-14B3-4CF7-946F-720397F0B789}"/>
              </a:ext>
            </a:extLst>
          </p:cNvPr>
          <p:cNvSpPr txBox="1"/>
          <p:nvPr/>
        </p:nvSpPr>
        <p:spPr>
          <a:xfrm>
            <a:off x="1520041" y="2163059"/>
            <a:ext cx="9019514" cy="461665"/>
          </a:xfrm>
          <a:prstGeom prst="rect">
            <a:avLst/>
          </a:prstGeom>
          <a:noFill/>
        </p:spPr>
        <p:txBody>
          <a:bodyPr wrap="square">
            <a:spAutoFit/>
          </a:bodyPr>
          <a:lstStyle/>
          <a:p>
            <a:pPr algn="ctr"/>
            <a:r>
              <a:rPr lang="en-US" sz="2400" i="0" dirty="0">
                <a:solidFill>
                  <a:schemeClr val="tx1">
                    <a:lumMod val="95000"/>
                    <a:lumOff val="5000"/>
                  </a:schemeClr>
                </a:solidFill>
                <a:effectLst/>
                <a:latin typeface="Poppins" panose="00000500000000000000" pitchFamily="2" charset="0"/>
                <a:cs typeface="Poppins" panose="00000500000000000000" pitchFamily="2" charset="0"/>
              </a:rPr>
              <a:t>Mean Absolute Error</a:t>
            </a:r>
            <a:endParaRPr lang="en-US" sz="2400" dirty="0">
              <a:solidFill>
                <a:schemeClr val="tx1">
                  <a:lumMod val="95000"/>
                  <a:lumOff val="5000"/>
                </a:schemeClr>
              </a:solidFill>
            </a:endParaRPr>
          </a:p>
        </p:txBody>
      </p:sp>
      <p:pic>
        <p:nvPicPr>
          <p:cNvPr id="7" name="Picture 6">
            <a:extLst>
              <a:ext uri="{FF2B5EF4-FFF2-40B4-BE49-F238E27FC236}">
                <a16:creationId xmlns:a16="http://schemas.microsoft.com/office/drawing/2014/main" id="{37228AE7-5B31-4197-A6BB-B80938585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2681" y="2854105"/>
            <a:ext cx="5346638" cy="1944232"/>
          </a:xfrm>
          <a:prstGeom prst="rect">
            <a:avLst/>
          </a:prstGeom>
        </p:spPr>
      </p:pic>
    </p:spTree>
    <p:extLst>
      <p:ext uri="{BB962C8B-B14F-4D97-AF65-F5344CB8AC3E}">
        <p14:creationId xmlns:p14="http://schemas.microsoft.com/office/powerpoint/2010/main" val="108947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F0D2CF-8150-4803-9B44-4E44C411D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25" y="2693295"/>
            <a:ext cx="3219428" cy="1956684"/>
          </a:xfrm>
          <a:prstGeom prst="rect">
            <a:avLst/>
          </a:prstGeom>
        </p:spPr>
      </p:pic>
      <p:pic>
        <p:nvPicPr>
          <p:cNvPr id="7" name="Picture 6">
            <a:extLst>
              <a:ext uri="{FF2B5EF4-FFF2-40B4-BE49-F238E27FC236}">
                <a16:creationId xmlns:a16="http://schemas.microsoft.com/office/drawing/2014/main" id="{B079F115-FEE0-49FB-BA55-6C23FD4DA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767" y="2693295"/>
            <a:ext cx="3151171" cy="2002188"/>
          </a:xfrm>
          <a:prstGeom prst="rect">
            <a:avLst/>
          </a:prstGeom>
        </p:spPr>
      </p:pic>
      <p:sp>
        <p:nvSpPr>
          <p:cNvPr id="8" name="Title 1">
            <a:extLst>
              <a:ext uri="{FF2B5EF4-FFF2-40B4-BE49-F238E27FC236}">
                <a16:creationId xmlns:a16="http://schemas.microsoft.com/office/drawing/2014/main" id="{1430D667-5201-4D59-A119-0B5C644669D0}"/>
              </a:ext>
            </a:extLst>
          </p:cNvPr>
          <p:cNvSpPr>
            <a:spLocks noGrp="1"/>
          </p:cNvSpPr>
          <p:nvPr>
            <p:ph type="title"/>
          </p:nvPr>
        </p:nvSpPr>
        <p:spPr>
          <a:xfrm>
            <a:off x="1060836" y="540054"/>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K-Nearest Neighbor (KNN)</a:t>
            </a:r>
          </a:p>
        </p:txBody>
      </p:sp>
      <p:sp>
        <p:nvSpPr>
          <p:cNvPr id="10" name="TextBox 9">
            <a:extLst>
              <a:ext uri="{FF2B5EF4-FFF2-40B4-BE49-F238E27FC236}">
                <a16:creationId xmlns:a16="http://schemas.microsoft.com/office/drawing/2014/main" id="{604B0C9E-E530-4158-AE07-60DDF4429651}"/>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San Juan </a:t>
            </a:r>
            <a:endParaRPr lang="en-US" dirty="0"/>
          </a:p>
        </p:txBody>
      </p:sp>
      <p:sp>
        <p:nvSpPr>
          <p:cNvPr id="11" name="TextBox 10">
            <a:extLst>
              <a:ext uri="{FF2B5EF4-FFF2-40B4-BE49-F238E27FC236}">
                <a16:creationId xmlns:a16="http://schemas.microsoft.com/office/drawing/2014/main" id="{1D3C2803-547A-4F7C-814C-2F36E06EB99F}"/>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Tree>
    <p:extLst>
      <p:ext uri="{BB962C8B-B14F-4D97-AF65-F5344CB8AC3E}">
        <p14:creationId xmlns:p14="http://schemas.microsoft.com/office/powerpoint/2010/main" val="4186459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K-Nearest Neighbor (KNN)</a:t>
            </a:r>
          </a:p>
        </p:txBody>
      </p:sp>
      <p:sp>
        <p:nvSpPr>
          <p:cNvPr id="7" name="TextBox 6">
            <a:extLst>
              <a:ext uri="{FF2B5EF4-FFF2-40B4-BE49-F238E27FC236}">
                <a16:creationId xmlns:a16="http://schemas.microsoft.com/office/drawing/2014/main" id="{B4E4600E-D50D-4EDA-9E4F-8E0E24FEAEC5}"/>
              </a:ext>
            </a:extLst>
          </p:cNvPr>
          <p:cNvSpPr txBox="1"/>
          <p:nvPr/>
        </p:nvSpPr>
        <p:spPr>
          <a:xfrm>
            <a:off x="2604678" y="5322549"/>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San Juan (KNN)</a:t>
            </a:r>
          </a:p>
        </p:txBody>
      </p:sp>
      <p:sp>
        <p:nvSpPr>
          <p:cNvPr id="8" name="TextBox 7">
            <a:extLst>
              <a:ext uri="{FF2B5EF4-FFF2-40B4-BE49-F238E27FC236}">
                <a16:creationId xmlns:a16="http://schemas.microsoft.com/office/drawing/2014/main" id="{71EC39D2-55F1-4E6E-8C62-E9DA513AFED0}"/>
              </a:ext>
            </a:extLst>
          </p:cNvPr>
          <p:cNvSpPr txBox="1"/>
          <p:nvPr/>
        </p:nvSpPr>
        <p:spPr>
          <a:xfrm>
            <a:off x="6749656" y="5322549"/>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San Juan (KNN)</a:t>
            </a:r>
          </a:p>
        </p:txBody>
      </p:sp>
      <p:pic>
        <p:nvPicPr>
          <p:cNvPr id="11" name="Picture 10">
            <a:extLst>
              <a:ext uri="{FF2B5EF4-FFF2-40B4-BE49-F238E27FC236}">
                <a16:creationId xmlns:a16="http://schemas.microsoft.com/office/drawing/2014/main" id="{53E9BFE0-5340-4FDC-BCFC-AD9CF82F26EA}"/>
              </a:ext>
            </a:extLst>
          </p:cNvPr>
          <p:cNvPicPr>
            <a:picLocks noChangeAspect="1"/>
          </p:cNvPicPr>
          <p:nvPr/>
        </p:nvPicPr>
        <p:blipFill>
          <a:blip r:embed="rId2"/>
          <a:stretch>
            <a:fillRect/>
          </a:stretch>
        </p:blipFill>
        <p:spPr>
          <a:xfrm>
            <a:off x="2223796" y="2249391"/>
            <a:ext cx="3334428" cy="2951776"/>
          </a:xfrm>
          <a:prstGeom prst="rect">
            <a:avLst/>
          </a:prstGeom>
        </p:spPr>
      </p:pic>
      <p:pic>
        <p:nvPicPr>
          <p:cNvPr id="13" name="Picture 12">
            <a:extLst>
              <a:ext uri="{FF2B5EF4-FFF2-40B4-BE49-F238E27FC236}">
                <a16:creationId xmlns:a16="http://schemas.microsoft.com/office/drawing/2014/main" id="{9B0862A9-1B7D-4F76-8160-26A31B03354F}"/>
              </a:ext>
            </a:extLst>
          </p:cNvPr>
          <p:cNvPicPr>
            <a:picLocks noChangeAspect="1"/>
          </p:cNvPicPr>
          <p:nvPr/>
        </p:nvPicPr>
        <p:blipFill>
          <a:blip r:embed="rId3"/>
          <a:stretch>
            <a:fillRect/>
          </a:stretch>
        </p:blipFill>
        <p:spPr>
          <a:xfrm>
            <a:off x="6589243" y="2249391"/>
            <a:ext cx="3334427" cy="2951776"/>
          </a:xfrm>
          <a:prstGeom prst="rect">
            <a:avLst/>
          </a:prstGeom>
        </p:spPr>
      </p:pic>
    </p:spTree>
    <p:extLst>
      <p:ext uri="{BB962C8B-B14F-4D97-AF65-F5344CB8AC3E}">
        <p14:creationId xmlns:p14="http://schemas.microsoft.com/office/powerpoint/2010/main" val="2669607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05;p37">
            <a:extLst>
              <a:ext uri="{FF2B5EF4-FFF2-40B4-BE49-F238E27FC236}">
                <a16:creationId xmlns:a16="http://schemas.microsoft.com/office/drawing/2014/main" id="{3CECB02D-A61E-42FF-B3ED-43C1E47FA27C}"/>
              </a:ext>
            </a:extLst>
          </p:cNvPr>
          <p:cNvSpPr txBox="1">
            <a:spLocks noGrp="1"/>
          </p:cNvSpPr>
          <p:nvPr>
            <p:ph idx="1"/>
          </p:nvPr>
        </p:nvSpPr>
        <p:spPr>
          <a:xfrm>
            <a:off x="5395783" y="1505539"/>
            <a:ext cx="5803012" cy="43513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600" b="1" dirty="0">
                <a:solidFill>
                  <a:schemeClr val="dk1"/>
                </a:solidFill>
                <a:latin typeface="Poppins" panose="00000500000000000000" pitchFamily="2" charset="0"/>
                <a:ea typeface="Montserrat"/>
                <a:cs typeface="Poppins" panose="00000500000000000000" pitchFamily="2" charset="0"/>
                <a:sym typeface="Montserrat"/>
              </a:rPr>
              <a:t>400,000,000</a:t>
            </a:r>
          </a:p>
          <a:p>
            <a:pPr marL="0" lvl="0" indent="0" algn="r" rtl="0">
              <a:spcBef>
                <a:spcPts val="0"/>
              </a:spcBef>
              <a:spcAft>
                <a:spcPts val="0"/>
              </a:spcAft>
              <a:buNone/>
            </a:pPr>
            <a:r>
              <a:rPr lang="en-US" sz="2000" b="1" dirty="0">
                <a:solidFill>
                  <a:schemeClr val="dk1"/>
                </a:solidFill>
                <a:latin typeface="Poppins" panose="00000500000000000000" pitchFamily="2" charset="0"/>
                <a:ea typeface="Montserrat"/>
                <a:cs typeface="Poppins" panose="00000500000000000000" pitchFamily="2" charset="0"/>
                <a:sym typeface="Montserrat"/>
              </a:rPr>
              <a:t>p</a:t>
            </a:r>
            <a:r>
              <a:rPr lang="en" sz="2000" b="1" dirty="0">
                <a:solidFill>
                  <a:schemeClr val="dk1"/>
                </a:solidFill>
                <a:latin typeface="Poppins" panose="00000500000000000000" pitchFamily="2" charset="0"/>
                <a:ea typeface="Montserrat"/>
                <a:cs typeface="Poppins" panose="00000500000000000000" pitchFamily="2" charset="0"/>
                <a:sym typeface="Montserrat"/>
              </a:rPr>
              <a:t>eople are infected yearly</a:t>
            </a:r>
            <a:endParaRPr sz="2000" b="1" dirty="0">
              <a:solidFill>
                <a:schemeClr val="dk1"/>
              </a:solidFill>
              <a:latin typeface="Poppins" panose="00000500000000000000" pitchFamily="2" charset="0"/>
              <a:ea typeface="Montserrat"/>
              <a:cs typeface="Poppins" panose="00000500000000000000" pitchFamily="2" charset="0"/>
              <a:sym typeface="Montserrat"/>
            </a:endParaRPr>
          </a:p>
        </p:txBody>
      </p:sp>
      <p:sp>
        <p:nvSpPr>
          <p:cNvPr id="6" name="TextBox 5">
            <a:extLst>
              <a:ext uri="{FF2B5EF4-FFF2-40B4-BE49-F238E27FC236}">
                <a16:creationId xmlns:a16="http://schemas.microsoft.com/office/drawing/2014/main" id="{DE490976-0CA2-4F94-B6A3-A8043CB11DD6}"/>
              </a:ext>
            </a:extLst>
          </p:cNvPr>
          <p:cNvSpPr txBox="1"/>
          <p:nvPr/>
        </p:nvSpPr>
        <p:spPr>
          <a:xfrm>
            <a:off x="5054458" y="631791"/>
            <a:ext cx="6096000" cy="307777"/>
          </a:xfrm>
          <a:prstGeom prst="rect">
            <a:avLst/>
          </a:prstGeom>
          <a:noFill/>
        </p:spPr>
        <p:txBody>
          <a:bodyPr wrap="square">
            <a:spAutoFit/>
          </a:bodyPr>
          <a:lstStyle/>
          <a:p>
            <a:pPr marL="0" lvl="0" indent="0" algn="r" rtl="0">
              <a:spcBef>
                <a:spcPts val="0"/>
              </a:spcBef>
              <a:spcAft>
                <a:spcPts val="0"/>
              </a:spcAft>
              <a:buNone/>
            </a:pPr>
            <a:r>
              <a:rPr lang="en-US" sz="1400" dirty="0">
                <a:latin typeface="Poppins" panose="00000500000000000000" pitchFamily="2" charset="0"/>
                <a:cs typeface="Poppins" panose="00000500000000000000" pitchFamily="2" charset="0"/>
              </a:rPr>
              <a:t>Source: The Centers for Disease Control</a:t>
            </a:r>
            <a:endParaRPr lang="en-US" sz="1400" b="1" dirty="0">
              <a:latin typeface="Poppins" panose="00000500000000000000" pitchFamily="2" charset="0"/>
              <a:ea typeface="Montserrat"/>
              <a:cs typeface="Poppins" panose="00000500000000000000" pitchFamily="2" charset="0"/>
              <a:sym typeface="Montserrat"/>
            </a:endParaRPr>
          </a:p>
        </p:txBody>
      </p:sp>
      <p:grpSp>
        <p:nvGrpSpPr>
          <p:cNvPr id="7" name="Google Shape;1297;p37">
            <a:extLst>
              <a:ext uri="{FF2B5EF4-FFF2-40B4-BE49-F238E27FC236}">
                <a16:creationId xmlns:a16="http://schemas.microsoft.com/office/drawing/2014/main" id="{69138A54-B60B-4BE6-9D6E-0360C6131275}"/>
              </a:ext>
            </a:extLst>
          </p:cNvPr>
          <p:cNvGrpSpPr/>
          <p:nvPr/>
        </p:nvGrpSpPr>
        <p:grpSpPr>
          <a:xfrm>
            <a:off x="1111212" y="2018389"/>
            <a:ext cx="4206754" cy="2821221"/>
            <a:chOff x="235800" y="830650"/>
            <a:chExt cx="6842476" cy="4588844"/>
          </a:xfrm>
        </p:grpSpPr>
        <p:sp>
          <p:nvSpPr>
            <p:cNvPr id="8" name="Google Shape;1298;p37">
              <a:extLst>
                <a:ext uri="{FF2B5EF4-FFF2-40B4-BE49-F238E27FC236}">
                  <a16:creationId xmlns:a16="http://schemas.microsoft.com/office/drawing/2014/main" id="{5E5FB022-B4ED-432B-A74F-22E57B829116}"/>
                </a:ext>
              </a:extLst>
            </p:cNvPr>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99;p37">
              <a:extLst>
                <a:ext uri="{FF2B5EF4-FFF2-40B4-BE49-F238E27FC236}">
                  <a16:creationId xmlns:a16="http://schemas.microsoft.com/office/drawing/2014/main" id="{C597182A-94B7-4E49-834D-0F4A3302073C}"/>
                </a:ext>
              </a:extLst>
            </p:cNvPr>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0;p37">
              <a:extLst>
                <a:ext uri="{FF2B5EF4-FFF2-40B4-BE49-F238E27FC236}">
                  <a16:creationId xmlns:a16="http://schemas.microsoft.com/office/drawing/2014/main" id="{A459C1B2-8AA2-4864-A687-37CA275CC350}"/>
                </a:ext>
              </a:extLst>
            </p:cNvPr>
            <p:cNvSpPr/>
            <p:nvPr/>
          </p:nvSpPr>
          <p:spPr>
            <a:xfrm>
              <a:off x="3007351"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01;p37">
              <a:extLst>
                <a:ext uri="{FF2B5EF4-FFF2-40B4-BE49-F238E27FC236}">
                  <a16:creationId xmlns:a16="http://schemas.microsoft.com/office/drawing/2014/main" id="{A0565E3C-B30A-4775-BA27-F8A3FAB89473}"/>
                </a:ext>
              </a:extLst>
            </p:cNvPr>
            <p:cNvSpPr/>
            <p:nvPr/>
          </p:nvSpPr>
          <p:spPr>
            <a:xfrm>
              <a:off x="6282574"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02;p37">
              <a:extLst>
                <a:ext uri="{FF2B5EF4-FFF2-40B4-BE49-F238E27FC236}">
                  <a16:creationId xmlns:a16="http://schemas.microsoft.com/office/drawing/2014/main" id="{80640D0D-9A34-4400-9C6D-FD6B4125ECB8}"/>
                </a:ext>
              </a:extLst>
            </p:cNvPr>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03;p37">
              <a:extLst>
                <a:ext uri="{FF2B5EF4-FFF2-40B4-BE49-F238E27FC236}">
                  <a16:creationId xmlns:a16="http://schemas.microsoft.com/office/drawing/2014/main" id="{534D56CE-BA5F-41F1-A380-706BEBCEF02F}"/>
                </a:ext>
              </a:extLst>
            </p:cNvPr>
            <p:cNvSpPr/>
            <p:nvPr/>
          </p:nvSpPr>
          <p:spPr>
            <a:xfrm>
              <a:off x="6113701"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648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768588-0729-4AEB-A081-C356C2E1A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23" y="2638123"/>
            <a:ext cx="3488605" cy="1856201"/>
          </a:xfrm>
          <a:prstGeom prst="rect">
            <a:avLst/>
          </a:prstGeom>
        </p:spPr>
      </p:pic>
      <p:pic>
        <p:nvPicPr>
          <p:cNvPr id="11" name="Picture 10">
            <a:extLst>
              <a:ext uri="{FF2B5EF4-FFF2-40B4-BE49-F238E27FC236}">
                <a16:creationId xmlns:a16="http://schemas.microsoft.com/office/drawing/2014/main" id="{C44737BC-B8AB-4E41-A3A6-95B2583C3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353" y="2619071"/>
            <a:ext cx="3738732" cy="1882530"/>
          </a:xfrm>
          <a:prstGeom prst="rect">
            <a:avLst/>
          </a:prstGeom>
        </p:spPr>
      </p:pic>
      <p:sp>
        <p:nvSpPr>
          <p:cNvPr id="12" name="TextBox 11">
            <a:extLst>
              <a:ext uri="{FF2B5EF4-FFF2-40B4-BE49-F238E27FC236}">
                <a16:creationId xmlns:a16="http://schemas.microsoft.com/office/drawing/2014/main" id="{6D30DDA4-05D6-4930-B5EA-16DB9963CCE9}"/>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Iquitos</a:t>
            </a:r>
            <a:endParaRPr lang="en-US" dirty="0"/>
          </a:p>
        </p:txBody>
      </p:sp>
      <p:sp>
        <p:nvSpPr>
          <p:cNvPr id="13" name="TextBox 12">
            <a:extLst>
              <a:ext uri="{FF2B5EF4-FFF2-40B4-BE49-F238E27FC236}">
                <a16:creationId xmlns:a16="http://schemas.microsoft.com/office/drawing/2014/main" id="{028BCBD6-4205-4238-8EC2-D9F22FE19BE9}"/>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4" name="Title 1">
            <a:extLst>
              <a:ext uri="{FF2B5EF4-FFF2-40B4-BE49-F238E27FC236}">
                <a16:creationId xmlns:a16="http://schemas.microsoft.com/office/drawing/2014/main" id="{F9BA51CE-E2A3-41B7-9533-9A598523FA7A}"/>
              </a:ext>
            </a:extLst>
          </p:cNvPr>
          <p:cNvSpPr>
            <a:spLocks noGrp="1"/>
          </p:cNvSpPr>
          <p:nvPr>
            <p:ph type="title"/>
          </p:nvPr>
        </p:nvSpPr>
        <p:spPr>
          <a:xfrm>
            <a:off x="838199" y="656442"/>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K-Nearest Neighbor (KNN)</a:t>
            </a:r>
          </a:p>
        </p:txBody>
      </p:sp>
    </p:spTree>
    <p:extLst>
      <p:ext uri="{BB962C8B-B14F-4D97-AF65-F5344CB8AC3E}">
        <p14:creationId xmlns:p14="http://schemas.microsoft.com/office/powerpoint/2010/main" val="290489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K-Nearest Neighbor (KNN)</a:t>
            </a:r>
          </a:p>
        </p:txBody>
      </p:sp>
      <p:sp>
        <p:nvSpPr>
          <p:cNvPr id="7" name="TextBox 6">
            <a:extLst>
              <a:ext uri="{FF2B5EF4-FFF2-40B4-BE49-F238E27FC236}">
                <a16:creationId xmlns:a16="http://schemas.microsoft.com/office/drawing/2014/main" id="{B4E4600E-D50D-4EDA-9E4F-8E0E24FEAEC5}"/>
              </a:ext>
            </a:extLst>
          </p:cNvPr>
          <p:cNvSpPr txBox="1"/>
          <p:nvPr/>
        </p:nvSpPr>
        <p:spPr>
          <a:xfrm>
            <a:off x="2016282" y="5521332"/>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Iquitos (KNN)</a:t>
            </a:r>
          </a:p>
        </p:txBody>
      </p:sp>
      <p:sp>
        <p:nvSpPr>
          <p:cNvPr id="8" name="TextBox 7">
            <a:extLst>
              <a:ext uri="{FF2B5EF4-FFF2-40B4-BE49-F238E27FC236}">
                <a16:creationId xmlns:a16="http://schemas.microsoft.com/office/drawing/2014/main" id="{71EC39D2-55F1-4E6E-8C62-E9DA513AFED0}"/>
              </a:ext>
            </a:extLst>
          </p:cNvPr>
          <p:cNvSpPr txBox="1"/>
          <p:nvPr/>
        </p:nvSpPr>
        <p:spPr>
          <a:xfrm>
            <a:off x="6776896" y="5521331"/>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Iquitos (KNN)</a:t>
            </a:r>
          </a:p>
        </p:txBody>
      </p:sp>
      <p:pic>
        <p:nvPicPr>
          <p:cNvPr id="5" name="Picture 4">
            <a:extLst>
              <a:ext uri="{FF2B5EF4-FFF2-40B4-BE49-F238E27FC236}">
                <a16:creationId xmlns:a16="http://schemas.microsoft.com/office/drawing/2014/main" id="{DDAC4975-4854-4DCD-BA2D-AB8500FE95D9}"/>
              </a:ext>
            </a:extLst>
          </p:cNvPr>
          <p:cNvPicPr>
            <a:picLocks noChangeAspect="1"/>
          </p:cNvPicPr>
          <p:nvPr/>
        </p:nvPicPr>
        <p:blipFill>
          <a:blip r:embed="rId2"/>
          <a:stretch>
            <a:fillRect/>
          </a:stretch>
        </p:blipFill>
        <p:spPr>
          <a:xfrm>
            <a:off x="1454053" y="2279894"/>
            <a:ext cx="3745063" cy="3052970"/>
          </a:xfrm>
          <a:prstGeom prst="rect">
            <a:avLst/>
          </a:prstGeom>
        </p:spPr>
      </p:pic>
      <p:pic>
        <p:nvPicPr>
          <p:cNvPr id="12" name="Picture 11">
            <a:extLst>
              <a:ext uri="{FF2B5EF4-FFF2-40B4-BE49-F238E27FC236}">
                <a16:creationId xmlns:a16="http://schemas.microsoft.com/office/drawing/2014/main" id="{2612F661-B943-4E34-A146-ACB14F0F5E0D}"/>
              </a:ext>
            </a:extLst>
          </p:cNvPr>
          <p:cNvPicPr>
            <a:picLocks noChangeAspect="1"/>
          </p:cNvPicPr>
          <p:nvPr/>
        </p:nvPicPr>
        <p:blipFill>
          <a:blip r:embed="rId3"/>
          <a:stretch>
            <a:fillRect/>
          </a:stretch>
        </p:blipFill>
        <p:spPr>
          <a:xfrm>
            <a:off x="6096000" y="2279893"/>
            <a:ext cx="3745063" cy="3052971"/>
          </a:xfrm>
          <a:prstGeom prst="rect">
            <a:avLst/>
          </a:prstGeom>
        </p:spPr>
      </p:pic>
    </p:spTree>
    <p:extLst>
      <p:ext uri="{BB962C8B-B14F-4D97-AF65-F5344CB8AC3E}">
        <p14:creationId xmlns:p14="http://schemas.microsoft.com/office/powerpoint/2010/main" val="3518493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AEB801-B31E-4E90-A98E-BA0F0EC7A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758" y="2693821"/>
            <a:ext cx="3420006" cy="2010125"/>
          </a:xfrm>
          <a:prstGeom prst="rect">
            <a:avLst/>
          </a:prstGeom>
        </p:spPr>
      </p:pic>
      <p:pic>
        <p:nvPicPr>
          <p:cNvPr id="5" name="Picture 4">
            <a:extLst>
              <a:ext uri="{FF2B5EF4-FFF2-40B4-BE49-F238E27FC236}">
                <a16:creationId xmlns:a16="http://schemas.microsoft.com/office/drawing/2014/main" id="{711DEBE1-B965-46A4-AA70-109E624AF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19" y="2721739"/>
            <a:ext cx="3447923" cy="1982207"/>
          </a:xfrm>
          <a:prstGeom prst="rect">
            <a:avLst/>
          </a:prstGeom>
        </p:spPr>
      </p:pic>
      <p:sp>
        <p:nvSpPr>
          <p:cNvPr id="8" name="Title 1">
            <a:extLst>
              <a:ext uri="{FF2B5EF4-FFF2-40B4-BE49-F238E27FC236}">
                <a16:creationId xmlns:a16="http://schemas.microsoft.com/office/drawing/2014/main" id="{43F95D93-AFCC-4EAE-8B0B-F24C859BBC73}"/>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Random Forest (RF)</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0C2414B1-275E-4892-8B80-5585C71CA50A}"/>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San Juan </a:t>
            </a:r>
            <a:endParaRPr lang="en-US" dirty="0"/>
          </a:p>
        </p:txBody>
      </p:sp>
      <p:sp>
        <p:nvSpPr>
          <p:cNvPr id="14" name="TextBox 13">
            <a:extLst>
              <a:ext uri="{FF2B5EF4-FFF2-40B4-BE49-F238E27FC236}">
                <a16:creationId xmlns:a16="http://schemas.microsoft.com/office/drawing/2014/main" id="{B0EC7F81-EB9D-42BB-85F6-D1BA0AC2ED46}"/>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Tree>
    <p:extLst>
      <p:ext uri="{BB962C8B-B14F-4D97-AF65-F5344CB8AC3E}">
        <p14:creationId xmlns:p14="http://schemas.microsoft.com/office/powerpoint/2010/main" val="967502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Random Forest (RF)</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4E4600E-D50D-4EDA-9E4F-8E0E24FEAEC5}"/>
              </a:ext>
            </a:extLst>
          </p:cNvPr>
          <p:cNvSpPr txBox="1"/>
          <p:nvPr/>
        </p:nvSpPr>
        <p:spPr>
          <a:xfrm>
            <a:off x="2016282" y="5521332"/>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San Juan (RF)</a:t>
            </a:r>
          </a:p>
        </p:txBody>
      </p:sp>
      <p:sp>
        <p:nvSpPr>
          <p:cNvPr id="8" name="TextBox 7">
            <a:extLst>
              <a:ext uri="{FF2B5EF4-FFF2-40B4-BE49-F238E27FC236}">
                <a16:creationId xmlns:a16="http://schemas.microsoft.com/office/drawing/2014/main" id="{71EC39D2-55F1-4E6E-8C62-E9DA513AFED0}"/>
              </a:ext>
            </a:extLst>
          </p:cNvPr>
          <p:cNvSpPr txBox="1"/>
          <p:nvPr/>
        </p:nvSpPr>
        <p:spPr>
          <a:xfrm>
            <a:off x="6611272" y="5521331"/>
            <a:ext cx="2835997"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a:t>
            </a:r>
            <a:r>
              <a:rPr lang="en-US" dirty="0">
                <a:latin typeface="Calibri" panose="020F0502020204030204" pitchFamily="34" charset="0"/>
                <a:ea typeface="Calibri" panose="020F0502020204030204" pitchFamily="34" charset="0"/>
                <a:cs typeface="Vrinda" panose="020B0502040204020203" pitchFamily="34" charset="0"/>
              </a:rPr>
              <a:t>San Juan</a:t>
            </a:r>
            <a:r>
              <a:rPr lang="en-US" sz="1800" dirty="0">
                <a:effectLst/>
                <a:latin typeface="Calibri" panose="020F0502020204030204" pitchFamily="34" charset="0"/>
                <a:ea typeface="Calibri" panose="020F0502020204030204" pitchFamily="34" charset="0"/>
                <a:cs typeface="Vrinda" panose="020B0502040204020203" pitchFamily="34" charset="0"/>
              </a:rPr>
              <a:t> (RF)</a:t>
            </a:r>
          </a:p>
        </p:txBody>
      </p:sp>
      <p:pic>
        <p:nvPicPr>
          <p:cNvPr id="4" name="Picture 3">
            <a:extLst>
              <a:ext uri="{FF2B5EF4-FFF2-40B4-BE49-F238E27FC236}">
                <a16:creationId xmlns:a16="http://schemas.microsoft.com/office/drawing/2014/main" id="{13660763-FCB8-4AE5-A7B1-164843950FA4}"/>
              </a:ext>
            </a:extLst>
          </p:cNvPr>
          <p:cNvPicPr>
            <a:picLocks noChangeAspect="1"/>
          </p:cNvPicPr>
          <p:nvPr/>
        </p:nvPicPr>
        <p:blipFill>
          <a:blip r:embed="rId2"/>
          <a:stretch>
            <a:fillRect/>
          </a:stretch>
        </p:blipFill>
        <p:spPr>
          <a:xfrm>
            <a:off x="1486425" y="2150879"/>
            <a:ext cx="3570606" cy="3306152"/>
          </a:xfrm>
          <a:prstGeom prst="rect">
            <a:avLst/>
          </a:prstGeom>
        </p:spPr>
      </p:pic>
      <p:pic>
        <p:nvPicPr>
          <p:cNvPr id="6" name="Picture 5">
            <a:extLst>
              <a:ext uri="{FF2B5EF4-FFF2-40B4-BE49-F238E27FC236}">
                <a16:creationId xmlns:a16="http://schemas.microsoft.com/office/drawing/2014/main" id="{00143CCD-9D7C-44AC-A765-F715DDB56B76}"/>
              </a:ext>
            </a:extLst>
          </p:cNvPr>
          <p:cNvPicPr>
            <a:picLocks noChangeAspect="1"/>
          </p:cNvPicPr>
          <p:nvPr/>
        </p:nvPicPr>
        <p:blipFill>
          <a:blip r:embed="rId3"/>
          <a:stretch>
            <a:fillRect/>
          </a:stretch>
        </p:blipFill>
        <p:spPr>
          <a:xfrm>
            <a:off x="6137936" y="2150878"/>
            <a:ext cx="3673973" cy="3270057"/>
          </a:xfrm>
          <a:prstGeom prst="rect">
            <a:avLst/>
          </a:prstGeom>
        </p:spPr>
      </p:pic>
    </p:spTree>
    <p:extLst>
      <p:ext uri="{BB962C8B-B14F-4D97-AF65-F5344CB8AC3E}">
        <p14:creationId xmlns:p14="http://schemas.microsoft.com/office/powerpoint/2010/main" val="2174944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7B4BED-0E3F-4AC3-B3CC-AF64B2092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169" y="2652190"/>
            <a:ext cx="3353539" cy="2078639"/>
          </a:xfrm>
          <a:prstGeom prst="rect">
            <a:avLst/>
          </a:prstGeom>
        </p:spPr>
      </p:pic>
      <p:pic>
        <p:nvPicPr>
          <p:cNvPr id="11" name="Picture 10">
            <a:extLst>
              <a:ext uri="{FF2B5EF4-FFF2-40B4-BE49-F238E27FC236}">
                <a16:creationId xmlns:a16="http://schemas.microsoft.com/office/drawing/2014/main" id="{68E77410-0005-444E-8E4D-DC74CB790ABF}"/>
              </a:ext>
            </a:extLst>
          </p:cNvPr>
          <p:cNvPicPr>
            <a:picLocks noChangeAspect="1"/>
          </p:cNvPicPr>
          <p:nvPr/>
        </p:nvPicPr>
        <p:blipFill rotWithShape="1">
          <a:blip r:embed="rId3">
            <a:extLst>
              <a:ext uri="{28A0092B-C50C-407E-A947-70E740481C1C}">
                <a14:useLocalDpi xmlns:a14="http://schemas.microsoft.com/office/drawing/2010/main" val="0"/>
              </a:ext>
            </a:extLst>
          </a:blip>
          <a:srcRect t="5678"/>
          <a:stretch/>
        </p:blipFill>
        <p:spPr>
          <a:xfrm>
            <a:off x="6345141" y="2771775"/>
            <a:ext cx="3630690" cy="1986770"/>
          </a:xfrm>
          <a:prstGeom prst="rect">
            <a:avLst/>
          </a:prstGeom>
        </p:spPr>
      </p:pic>
      <p:sp>
        <p:nvSpPr>
          <p:cNvPr id="12" name="TextBox 11">
            <a:extLst>
              <a:ext uri="{FF2B5EF4-FFF2-40B4-BE49-F238E27FC236}">
                <a16:creationId xmlns:a16="http://schemas.microsoft.com/office/drawing/2014/main" id="{A612590B-A6F3-4458-8ECB-3C38D698EAA8}"/>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Iquitos</a:t>
            </a:r>
            <a:endParaRPr lang="en-US" dirty="0"/>
          </a:p>
        </p:txBody>
      </p:sp>
      <p:sp>
        <p:nvSpPr>
          <p:cNvPr id="13" name="TextBox 12">
            <a:extLst>
              <a:ext uri="{FF2B5EF4-FFF2-40B4-BE49-F238E27FC236}">
                <a16:creationId xmlns:a16="http://schemas.microsoft.com/office/drawing/2014/main" id="{F76F3DB2-2D97-47D5-A649-92C7AF34B2FE}"/>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4" name="Title 1">
            <a:extLst>
              <a:ext uri="{FF2B5EF4-FFF2-40B4-BE49-F238E27FC236}">
                <a16:creationId xmlns:a16="http://schemas.microsoft.com/office/drawing/2014/main" id="{7B8320A4-A604-4ACB-AFD1-47DEC8399F55}"/>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Random Forest (RF)</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64100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Random Forest (RF)</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4E4600E-D50D-4EDA-9E4F-8E0E24FEAEC5}"/>
              </a:ext>
            </a:extLst>
          </p:cNvPr>
          <p:cNvSpPr txBox="1"/>
          <p:nvPr/>
        </p:nvSpPr>
        <p:spPr>
          <a:xfrm>
            <a:off x="1721855" y="5521332"/>
            <a:ext cx="3261888"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Iquitos (RF)</a:t>
            </a:r>
          </a:p>
        </p:txBody>
      </p:sp>
      <p:sp>
        <p:nvSpPr>
          <p:cNvPr id="8" name="TextBox 7">
            <a:extLst>
              <a:ext uri="{FF2B5EF4-FFF2-40B4-BE49-F238E27FC236}">
                <a16:creationId xmlns:a16="http://schemas.microsoft.com/office/drawing/2014/main" id="{71EC39D2-55F1-4E6E-8C62-E9DA513AFED0}"/>
              </a:ext>
            </a:extLst>
          </p:cNvPr>
          <p:cNvSpPr txBox="1"/>
          <p:nvPr/>
        </p:nvSpPr>
        <p:spPr>
          <a:xfrm>
            <a:off x="6668254" y="5521332"/>
            <a:ext cx="2835997"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Iquitos (RF)</a:t>
            </a:r>
          </a:p>
        </p:txBody>
      </p:sp>
      <p:pic>
        <p:nvPicPr>
          <p:cNvPr id="4" name="Picture 3">
            <a:extLst>
              <a:ext uri="{FF2B5EF4-FFF2-40B4-BE49-F238E27FC236}">
                <a16:creationId xmlns:a16="http://schemas.microsoft.com/office/drawing/2014/main" id="{02F2170B-6DFB-454B-9571-2B62A44CFD7F}"/>
              </a:ext>
            </a:extLst>
          </p:cNvPr>
          <p:cNvPicPr>
            <a:picLocks noChangeAspect="1"/>
          </p:cNvPicPr>
          <p:nvPr/>
        </p:nvPicPr>
        <p:blipFill>
          <a:blip r:embed="rId2"/>
          <a:stretch>
            <a:fillRect/>
          </a:stretch>
        </p:blipFill>
        <p:spPr>
          <a:xfrm>
            <a:off x="1212408" y="2003351"/>
            <a:ext cx="4121785" cy="3328589"/>
          </a:xfrm>
          <a:prstGeom prst="rect">
            <a:avLst/>
          </a:prstGeom>
        </p:spPr>
      </p:pic>
      <p:pic>
        <p:nvPicPr>
          <p:cNvPr id="6" name="Picture 5">
            <a:extLst>
              <a:ext uri="{FF2B5EF4-FFF2-40B4-BE49-F238E27FC236}">
                <a16:creationId xmlns:a16="http://schemas.microsoft.com/office/drawing/2014/main" id="{B518E34D-7C9E-483F-86C3-1BFE65102AB0}"/>
              </a:ext>
            </a:extLst>
          </p:cNvPr>
          <p:cNvPicPr>
            <a:picLocks noChangeAspect="1"/>
          </p:cNvPicPr>
          <p:nvPr/>
        </p:nvPicPr>
        <p:blipFill>
          <a:blip r:embed="rId3"/>
          <a:stretch>
            <a:fillRect/>
          </a:stretch>
        </p:blipFill>
        <p:spPr>
          <a:xfrm>
            <a:off x="5962926" y="1949537"/>
            <a:ext cx="4121785" cy="3344749"/>
          </a:xfrm>
          <a:prstGeom prst="rect">
            <a:avLst/>
          </a:prstGeom>
        </p:spPr>
      </p:pic>
    </p:spTree>
    <p:extLst>
      <p:ext uri="{BB962C8B-B14F-4D97-AF65-F5344CB8AC3E}">
        <p14:creationId xmlns:p14="http://schemas.microsoft.com/office/powerpoint/2010/main" val="1471781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85669-4968-45F5-9FCD-CA69A9F89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379" y="2827508"/>
            <a:ext cx="4056359" cy="1751037"/>
          </a:xfrm>
          <a:prstGeom prst="rect">
            <a:avLst/>
          </a:prstGeom>
        </p:spPr>
      </p:pic>
      <p:pic>
        <p:nvPicPr>
          <p:cNvPr id="5" name="Picture 4">
            <a:extLst>
              <a:ext uri="{FF2B5EF4-FFF2-40B4-BE49-F238E27FC236}">
                <a16:creationId xmlns:a16="http://schemas.microsoft.com/office/drawing/2014/main" id="{2B5000B0-C9C3-42EB-9228-D59DEDC98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39" y="2827508"/>
            <a:ext cx="3237529" cy="1751037"/>
          </a:xfrm>
          <a:prstGeom prst="rect">
            <a:avLst/>
          </a:prstGeom>
        </p:spPr>
      </p:pic>
      <p:sp>
        <p:nvSpPr>
          <p:cNvPr id="8" name="TextBox 7">
            <a:extLst>
              <a:ext uri="{FF2B5EF4-FFF2-40B4-BE49-F238E27FC236}">
                <a16:creationId xmlns:a16="http://schemas.microsoft.com/office/drawing/2014/main" id="{50788798-1EE7-4DF7-BAFD-449C4555114D}"/>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San Juan </a:t>
            </a:r>
            <a:endParaRPr lang="en-US" dirty="0"/>
          </a:p>
        </p:txBody>
      </p:sp>
      <p:sp>
        <p:nvSpPr>
          <p:cNvPr id="10" name="TextBox 9">
            <a:extLst>
              <a:ext uri="{FF2B5EF4-FFF2-40B4-BE49-F238E27FC236}">
                <a16:creationId xmlns:a16="http://schemas.microsoft.com/office/drawing/2014/main" id="{E0109AAB-EEBA-4B60-8A9C-D6E5AE2125AC}"/>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2" name="Title 1">
            <a:extLst>
              <a:ext uri="{FF2B5EF4-FFF2-40B4-BE49-F238E27FC236}">
                <a16:creationId xmlns:a16="http://schemas.microsoft.com/office/drawing/2014/main" id="{23CCDB81-12F7-4773-9828-03BB915FD673}"/>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Gradient Boosting Regression (GBR)</a:t>
            </a:r>
          </a:p>
        </p:txBody>
      </p:sp>
    </p:spTree>
    <p:extLst>
      <p:ext uri="{BB962C8B-B14F-4D97-AF65-F5344CB8AC3E}">
        <p14:creationId xmlns:p14="http://schemas.microsoft.com/office/powerpoint/2010/main" val="363211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Gradient Boosting Regression (GBR)</a:t>
            </a:r>
          </a:p>
        </p:txBody>
      </p:sp>
      <p:sp>
        <p:nvSpPr>
          <p:cNvPr id="7" name="TextBox 6">
            <a:extLst>
              <a:ext uri="{FF2B5EF4-FFF2-40B4-BE49-F238E27FC236}">
                <a16:creationId xmlns:a16="http://schemas.microsoft.com/office/drawing/2014/main" id="{B4E4600E-D50D-4EDA-9E4F-8E0E24FEAEC5}"/>
              </a:ext>
            </a:extLst>
          </p:cNvPr>
          <p:cNvSpPr txBox="1"/>
          <p:nvPr/>
        </p:nvSpPr>
        <p:spPr>
          <a:xfrm>
            <a:off x="1721855" y="5521332"/>
            <a:ext cx="3261888"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San Juan (GBR)</a:t>
            </a:r>
          </a:p>
        </p:txBody>
      </p:sp>
      <p:sp>
        <p:nvSpPr>
          <p:cNvPr id="8" name="TextBox 7">
            <a:extLst>
              <a:ext uri="{FF2B5EF4-FFF2-40B4-BE49-F238E27FC236}">
                <a16:creationId xmlns:a16="http://schemas.microsoft.com/office/drawing/2014/main" id="{71EC39D2-55F1-4E6E-8C62-E9DA513AFED0}"/>
              </a:ext>
            </a:extLst>
          </p:cNvPr>
          <p:cNvSpPr txBox="1"/>
          <p:nvPr/>
        </p:nvSpPr>
        <p:spPr>
          <a:xfrm>
            <a:off x="6668254" y="5521332"/>
            <a:ext cx="3390146"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San Juan (GBR)</a:t>
            </a:r>
          </a:p>
        </p:txBody>
      </p:sp>
      <p:pic>
        <p:nvPicPr>
          <p:cNvPr id="4" name="Picture 3">
            <a:extLst>
              <a:ext uri="{FF2B5EF4-FFF2-40B4-BE49-F238E27FC236}">
                <a16:creationId xmlns:a16="http://schemas.microsoft.com/office/drawing/2014/main" id="{7ED4E690-225E-404B-B2EA-FF3D4C9D3D97}"/>
              </a:ext>
            </a:extLst>
          </p:cNvPr>
          <p:cNvPicPr>
            <a:picLocks noChangeAspect="1"/>
          </p:cNvPicPr>
          <p:nvPr/>
        </p:nvPicPr>
        <p:blipFill>
          <a:blip r:embed="rId2"/>
          <a:stretch>
            <a:fillRect/>
          </a:stretch>
        </p:blipFill>
        <p:spPr>
          <a:xfrm>
            <a:off x="1280161" y="1994380"/>
            <a:ext cx="4047214" cy="3367405"/>
          </a:xfrm>
          <a:prstGeom prst="rect">
            <a:avLst/>
          </a:prstGeom>
        </p:spPr>
      </p:pic>
      <p:pic>
        <p:nvPicPr>
          <p:cNvPr id="6" name="Picture 5">
            <a:extLst>
              <a:ext uri="{FF2B5EF4-FFF2-40B4-BE49-F238E27FC236}">
                <a16:creationId xmlns:a16="http://schemas.microsoft.com/office/drawing/2014/main" id="{36F21E32-742C-4B1F-A756-2353C1F00503}"/>
              </a:ext>
            </a:extLst>
          </p:cNvPr>
          <p:cNvPicPr>
            <a:picLocks noChangeAspect="1"/>
          </p:cNvPicPr>
          <p:nvPr/>
        </p:nvPicPr>
        <p:blipFill>
          <a:blip r:embed="rId3"/>
          <a:stretch>
            <a:fillRect/>
          </a:stretch>
        </p:blipFill>
        <p:spPr>
          <a:xfrm>
            <a:off x="6191088" y="1994380"/>
            <a:ext cx="4193315" cy="3367405"/>
          </a:xfrm>
          <a:prstGeom prst="rect">
            <a:avLst/>
          </a:prstGeom>
        </p:spPr>
      </p:pic>
    </p:spTree>
    <p:extLst>
      <p:ext uri="{BB962C8B-B14F-4D97-AF65-F5344CB8AC3E}">
        <p14:creationId xmlns:p14="http://schemas.microsoft.com/office/powerpoint/2010/main" val="3087625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722863-7A72-4B17-B424-D8117A3E9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029" y="2661861"/>
            <a:ext cx="3557175" cy="1867861"/>
          </a:xfrm>
          <a:prstGeom prst="rect">
            <a:avLst/>
          </a:prstGeom>
        </p:spPr>
      </p:pic>
      <p:sp>
        <p:nvSpPr>
          <p:cNvPr id="8" name="TextBox 7">
            <a:extLst>
              <a:ext uri="{FF2B5EF4-FFF2-40B4-BE49-F238E27FC236}">
                <a16:creationId xmlns:a16="http://schemas.microsoft.com/office/drawing/2014/main" id="{DF2E93BE-656A-42E7-A407-6434309CFCD2}"/>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Iquitos</a:t>
            </a:r>
            <a:endParaRPr lang="en-US" dirty="0"/>
          </a:p>
        </p:txBody>
      </p:sp>
      <p:sp>
        <p:nvSpPr>
          <p:cNvPr id="9" name="TextBox 8">
            <a:extLst>
              <a:ext uri="{FF2B5EF4-FFF2-40B4-BE49-F238E27FC236}">
                <a16:creationId xmlns:a16="http://schemas.microsoft.com/office/drawing/2014/main" id="{58409704-7A3D-42BB-935E-F4113CD7A24A}"/>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0" name="Title 1">
            <a:extLst>
              <a:ext uri="{FF2B5EF4-FFF2-40B4-BE49-F238E27FC236}">
                <a16:creationId xmlns:a16="http://schemas.microsoft.com/office/drawing/2014/main" id="{0C57C02D-2F11-4851-B3D9-1A3A0126959F}"/>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Gradient Boosting Regression (GBR)</a:t>
            </a:r>
          </a:p>
        </p:txBody>
      </p:sp>
      <p:pic>
        <p:nvPicPr>
          <p:cNvPr id="12" name="Picture 11">
            <a:extLst>
              <a:ext uri="{FF2B5EF4-FFF2-40B4-BE49-F238E27FC236}">
                <a16:creationId xmlns:a16="http://schemas.microsoft.com/office/drawing/2014/main" id="{CEC8D0F8-AD46-4659-A79A-95C8181B7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801" y="2666303"/>
            <a:ext cx="4076107" cy="1921397"/>
          </a:xfrm>
          <a:prstGeom prst="rect">
            <a:avLst/>
          </a:prstGeom>
        </p:spPr>
      </p:pic>
    </p:spTree>
    <p:extLst>
      <p:ext uri="{BB962C8B-B14F-4D97-AF65-F5344CB8AC3E}">
        <p14:creationId xmlns:p14="http://schemas.microsoft.com/office/powerpoint/2010/main" val="207641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Gradient Boosting Regression (GBR)</a:t>
            </a:r>
          </a:p>
        </p:txBody>
      </p:sp>
      <p:sp>
        <p:nvSpPr>
          <p:cNvPr id="7" name="TextBox 6">
            <a:extLst>
              <a:ext uri="{FF2B5EF4-FFF2-40B4-BE49-F238E27FC236}">
                <a16:creationId xmlns:a16="http://schemas.microsoft.com/office/drawing/2014/main" id="{B4E4600E-D50D-4EDA-9E4F-8E0E24FEAEC5}"/>
              </a:ext>
            </a:extLst>
          </p:cNvPr>
          <p:cNvSpPr txBox="1"/>
          <p:nvPr/>
        </p:nvSpPr>
        <p:spPr>
          <a:xfrm>
            <a:off x="1721855" y="5521332"/>
            <a:ext cx="3261888"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Iquitos (GBR)</a:t>
            </a:r>
          </a:p>
        </p:txBody>
      </p:sp>
      <p:sp>
        <p:nvSpPr>
          <p:cNvPr id="8" name="TextBox 7">
            <a:extLst>
              <a:ext uri="{FF2B5EF4-FFF2-40B4-BE49-F238E27FC236}">
                <a16:creationId xmlns:a16="http://schemas.microsoft.com/office/drawing/2014/main" id="{71EC39D2-55F1-4E6E-8C62-E9DA513AFED0}"/>
              </a:ext>
            </a:extLst>
          </p:cNvPr>
          <p:cNvSpPr txBox="1"/>
          <p:nvPr/>
        </p:nvSpPr>
        <p:spPr>
          <a:xfrm>
            <a:off x="6668254" y="5521332"/>
            <a:ext cx="345352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Iquitos (GBR)</a:t>
            </a:r>
          </a:p>
        </p:txBody>
      </p:sp>
      <p:pic>
        <p:nvPicPr>
          <p:cNvPr id="4" name="Picture 3">
            <a:extLst>
              <a:ext uri="{FF2B5EF4-FFF2-40B4-BE49-F238E27FC236}">
                <a16:creationId xmlns:a16="http://schemas.microsoft.com/office/drawing/2014/main" id="{587CFC21-A273-414A-BBB1-00DC7B5EFCD8}"/>
              </a:ext>
            </a:extLst>
          </p:cNvPr>
          <p:cNvPicPr>
            <a:picLocks noChangeAspect="1"/>
          </p:cNvPicPr>
          <p:nvPr/>
        </p:nvPicPr>
        <p:blipFill>
          <a:blip r:embed="rId2"/>
          <a:stretch>
            <a:fillRect/>
          </a:stretch>
        </p:blipFill>
        <p:spPr>
          <a:xfrm>
            <a:off x="1352261" y="2194664"/>
            <a:ext cx="3851276" cy="3137088"/>
          </a:xfrm>
          <a:prstGeom prst="rect">
            <a:avLst/>
          </a:prstGeom>
        </p:spPr>
      </p:pic>
      <p:pic>
        <p:nvPicPr>
          <p:cNvPr id="6" name="Picture 5">
            <a:extLst>
              <a:ext uri="{FF2B5EF4-FFF2-40B4-BE49-F238E27FC236}">
                <a16:creationId xmlns:a16="http://schemas.microsoft.com/office/drawing/2014/main" id="{07DA835D-C3CC-4720-838A-16CD92F31E26}"/>
              </a:ext>
            </a:extLst>
          </p:cNvPr>
          <p:cNvPicPr>
            <a:picLocks noChangeAspect="1"/>
          </p:cNvPicPr>
          <p:nvPr/>
        </p:nvPicPr>
        <p:blipFill>
          <a:blip r:embed="rId3"/>
          <a:stretch>
            <a:fillRect/>
          </a:stretch>
        </p:blipFill>
        <p:spPr>
          <a:xfrm>
            <a:off x="6323320" y="2203317"/>
            <a:ext cx="4143387" cy="3128435"/>
          </a:xfrm>
          <a:prstGeom prst="rect">
            <a:avLst/>
          </a:prstGeom>
        </p:spPr>
      </p:pic>
    </p:spTree>
    <p:extLst>
      <p:ext uri="{BB962C8B-B14F-4D97-AF65-F5344CB8AC3E}">
        <p14:creationId xmlns:p14="http://schemas.microsoft.com/office/powerpoint/2010/main" val="3200012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FE06-9C46-40AC-A661-3A0393067FC5}"/>
              </a:ext>
            </a:extLst>
          </p:cNvPr>
          <p:cNvSpPr>
            <a:spLocks noGrp="1"/>
          </p:cNvSpPr>
          <p:nvPr>
            <p:ph type="title"/>
          </p:nvPr>
        </p:nvSpPr>
        <p:spPr>
          <a:xfrm>
            <a:off x="838200" y="1276214"/>
            <a:ext cx="10515600" cy="1325563"/>
          </a:xfrm>
        </p:spPr>
        <p:txBody>
          <a:bodyPr/>
          <a:lstStyle/>
          <a:p>
            <a:pPr algn="r"/>
            <a:r>
              <a:rPr lang="en" b="1" dirty="0">
                <a:latin typeface="Poppins" panose="00000500000000000000" pitchFamily="2" charset="0"/>
                <a:cs typeface="Poppins" panose="00000500000000000000" pitchFamily="2" charset="0"/>
              </a:rPr>
              <a:t>Why should I care ?</a:t>
            </a:r>
            <a:endParaRPr lang="en-US" b="1"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C87E6827-5838-49EF-BA83-94DAA7F83661}"/>
              </a:ext>
            </a:extLst>
          </p:cNvPr>
          <p:cNvSpPr>
            <a:spLocks noGrp="1"/>
          </p:cNvSpPr>
          <p:nvPr>
            <p:ph idx="1"/>
          </p:nvPr>
        </p:nvSpPr>
        <p:spPr>
          <a:xfrm>
            <a:off x="6451458" y="2954208"/>
            <a:ext cx="4811726" cy="1815499"/>
          </a:xfrm>
        </p:spPr>
        <p:txBody>
          <a:bodyPr/>
          <a:lstStyle/>
          <a:p>
            <a:pPr marL="0" indent="0" algn="r">
              <a:buNone/>
            </a:pPr>
            <a:r>
              <a:rPr lang="en-US" sz="2800" b="1" dirty="0">
                <a:latin typeface="Poppins" panose="00000500000000000000" pitchFamily="2" charset="0"/>
                <a:cs typeface="Poppins" panose="00000500000000000000" pitchFamily="2" charset="0"/>
              </a:rPr>
              <a:t>One half of the world population </a:t>
            </a:r>
            <a:r>
              <a:rPr lang="en-US" sz="2800" dirty="0">
                <a:latin typeface="Poppins" panose="00000500000000000000" pitchFamily="2" charset="0"/>
                <a:cs typeface="Poppins" panose="00000500000000000000" pitchFamily="2" charset="0"/>
              </a:rPr>
              <a:t>is predicted to be affected in 2080. </a:t>
            </a:r>
          </a:p>
          <a:p>
            <a:pPr algn="r"/>
            <a:endParaRPr lang="en-US" dirty="0"/>
          </a:p>
        </p:txBody>
      </p:sp>
      <p:grpSp>
        <p:nvGrpSpPr>
          <p:cNvPr id="6" name="Google Shape;1378;p43">
            <a:extLst>
              <a:ext uri="{FF2B5EF4-FFF2-40B4-BE49-F238E27FC236}">
                <a16:creationId xmlns:a16="http://schemas.microsoft.com/office/drawing/2014/main" id="{4FA1873F-1A50-4BFD-81C7-E5FDA0034B46}"/>
              </a:ext>
            </a:extLst>
          </p:cNvPr>
          <p:cNvGrpSpPr/>
          <p:nvPr/>
        </p:nvGrpSpPr>
        <p:grpSpPr>
          <a:xfrm rot="-463789">
            <a:off x="1610630" y="2443094"/>
            <a:ext cx="3571152" cy="2421267"/>
            <a:chOff x="987275" y="1610575"/>
            <a:chExt cx="3571200" cy="2421300"/>
          </a:xfrm>
        </p:grpSpPr>
        <p:sp>
          <p:nvSpPr>
            <p:cNvPr id="7" name="Google Shape;1379;p43">
              <a:extLst>
                <a:ext uri="{FF2B5EF4-FFF2-40B4-BE49-F238E27FC236}">
                  <a16:creationId xmlns:a16="http://schemas.microsoft.com/office/drawing/2014/main" id="{473318F3-6CAE-4DA1-BC3E-CD136E64D156}"/>
                </a:ext>
              </a:extLst>
            </p:cNvPr>
            <p:cNvSpPr/>
            <p:nvPr/>
          </p:nvSpPr>
          <p:spPr>
            <a:xfrm>
              <a:off x="987275" y="1610575"/>
              <a:ext cx="3571200" cy="2421300"/>
            </a:xfrm>
            <a:prstGeom prst="roundRect">
              <a:avLst>
                <a:gd name="adj" fmla="val 569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381;p43">
              <a:extLst>
                <a:ext uri="{FF2B5EF4-FFF2-40B4-BE49-F238E27FC236}">
                  <a16:creationId xmlns:a16="http://schemas.microsoft.com/office/drawing/2014/main" id="{3E5989C5-8F84-436C-B208-A4C74F0A6950}"/>
                </a:ext>
              </a:extLst>
            </p:cNvPr>
            <p:cNvSpPr/>
            <p:nvPr/>
          </p:nvSpPr>
          <p:spPr>
            <a:xfrm rot="-5400000">
              <a:off x="894060" y="2863646"/>
              <a:ext cx="396000" cy="56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2;p43">
              <a:extLst>
                <a:ext uri="{FF2B5EF4-FFF2-40B4-BE49-F238E27FC236}">
                  <a16:creationId xmlns:a16="http://schemas.microsoft.com/office/drawing/2014/main" id="{9AF7CE81-EE46-4A03-BBE4-B0F8DA5B343C}"/>
                </a:ext>
              </a:extLst>
            </p:cNvPr>
            <p:cNvSpPr/>
            <p:nvPr/>
          </p:nvSpPr>
          <p:spPr>
            <a:xfrm>
              <a:off x="4415659" y="2765275"/>
              <a:ext cx="96000" cy="95700"/>
            </a:xfrm>
            <a:prstGeom prst="ellipse">
              <a:avLst/>
            </a:pr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3;p43">
              <a:extLst>
                <a:ext uri="{FF2B5EF4-FFF2-40B4-BE49-F238E27FC236}">
                  <a16:creationId xmlns:a16="http://schemas.microsoft.com/office/drawing/2014/main" id="{C44345EA-68FD-484B-8042-1BD167DD8A9C}"/>
                </a:ext>
              </a:extLst>
            </p:cNvPr>
            <p:cNvSpPr/>
            <p:nvPr/>
          </p:nvSpPr>
          <p:spPr>
            <a:xfrm>
              <a:off x="1044060" y="2541076"/>
              <a:ext cx="960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377;p43">
            <a:extLst>
              <a:ext uri="{FF2B5EF4-FFF2-40B4-BE49-F238E27FC236}">
                <a16:creationId xmlns:a16="http://schemas.microsoft.com/office/drawing/2014/main" id="{430D0E95-DC8A-47C9-BE44-F67430113F1C}"/>
              </a:ext>
            </a:extLst>
          </p:cNvPr>
          <p:cNvSpPr txBox="1">
            <a:spLocks/>
          </p:cNvSpPr>
          <p:nvPr/>
        </p:nvSpPr>
        <p:spPr>
          <a:xfrm>
            <a:off x="4310605" y="6039046"/>
            <a:ext cx="7043195" cy="4086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ajdhani"/>
              <a:buNone/>
              <a:defRPr sz="1800" b="0" i="0" u="none" strike="noStrike" cap="none">
                <a:solidFill>
                  <a:schemeClr val="dk1"/>
                </a:solidFill>
                <a:latin typeface="Rajdhani"/>
                <a:ea typeface="Rajdhani"/>
                <a:cs typeface="Rajdhani"/>
                <a:sym typeface="Rajdhani"/>
              </a:defRPr>
            </a:lvl1pPr>
            <a:lvl2pPr marL="914400" marR="0" lvl="1"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pPr marL="0" indent="0" algn="l"/>
            <a:r>
              <a:rPr lang="en-US" sz="1000" dirty="0">
                <a:latin typeface="Poppins" panose="00000500000000000000" pitchFamily="2" charset="0"/>
                <a:cs typeface="Poppins" panose="00000500000000000000" pitchFamily="2" charset="0"/>
              </a:rPr>
              <a:t>Source: "The current and future global distribution and population at risk of dengue." Published: 10 June 2019</a:t>
            </a:r>
          </a:p>
        </p:txBody>
      </p:sp>
      <p:pic>
        <p:nvPicPr>
          <p:cNvPr id="13" name="Picture 12">
            <a:extLst>
              <a:ext uri="{FF2B5EF4-FFF2-40B4-BE49-F238E27FC236}">
                <a16:creationId xmlns:a16="http://schemas.microsoft.com/office/drawing/2014/main" id="{CEBC9AD6-2CAD-4984-A88B-FB6567185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41761">
            <a:off x="2684170" y="2862094"/>
            <a:ext cx="1565415" cy="1565415"/>
          </a:xfrm>
          <a:prstGeom prst="rect">
            <a:avLst/>
          </a:prstGeom>
        </p:spPr>
      </p:pic>
    </p:spTree>
    <p:extLst>
      <p:ext uri="{BB962C8B-B14F-4D97-AF65-F5344CB8AC3E}">
        <p14:creationId xmlns:p14="http://schemas.microsoft.com/office/powerpoint/2010/main" val="2517315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03E9F-637F-466A-9A35-291058F47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004" y="2761908"/>
            <a:ext cx="3246131" cy="1844393"/>
          </a:xfrm>
          <a:prstGeom prst="rect">
            <a:avLst/>
          </a:prstGeom>
        </p:spPr>
      </p:pic>
      <p:pic>
        <p:nvPicPr>
          <p:cNvPr id="5" name="Picture 4">
            <a:extLst>
              <a:ext uri="{FF2B5EF4-FFF2-40B4-BE49-F238E27FC236}">
                <a16:creationId xmlns:a16="http://schemas.microsoft.com/office/drawing/2014/main" id="{C8322576-B4BC-4873-9BC2-9F641EDED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23" y="2730789"/>
            <a:ext cx="3025067" cy="1812932"/>
          </a:xfrm>
          <a:prstGeom prst="rect">
            <a:avLst/>
          </a:prstGeom>
        </p:spPr>
      </p:pic>
      <p:sp>
        <p:nvSpPr>
          <p:cNvPr id="8" name="TextBox 7">
            <a:extLst>
              <a:ext uri="{FF2B5EF4-FFF2-40B4-BE49-F238E27FC236}">
                <a16:creationId xmlns:a16="http://schemas.microsoft.com/office/drawing/2014/main" id="{8AC1DFE5-ACB6-4B4C-929A-27593369D2A3}"/>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San Juan </a:t>
            </a:r>
            <a:endParaRPr lang="en-US" dirty="0"/>
          </a:p>
        </p:txBody>
      </p:sp>
      <p:sp>
        <p:nvSpPr>
          <p:cNvPr id="9" name="TextBox 8">
            <a:extLst>
              <a:ext uri="{FF2B5EF4-FFF2-40B4-BE49-F238E27FC236}">
                <a16:creationId xmlns:a16="http://schemas.microsoft.com/office/drawing/2014/main" id="{07DF9958-47E3-4E20-B6AB-D9E65423F8B3}"/>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0" name="Title 1">
            <a:extLst>
              <a:ext uri="{FF2B5EF4-FFF2-40B4-BE49-F238E27FC236}">
                <a16:creationId xmlns:a16="http://schemas.microsoft.com/office/drawing/2014/main" id="{C69A071F-3C50-4164-BE4B-0E46BBA2BF3F}"/>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Support Vector Regression(SVR)</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9020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Support Vector Regression(SVR)</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4E4600E-D50D-4EDA-9E4F-8E0E24FEAEC5}"/>
              </a:ext>
            </a:extLst>
          </p:cNvPr>
          <p:cNvSpPr txBox="1"/>
          <p:nvPr/>
        </p:nvSpPr>
        <p:spPr>
          <a:xfrm>
            <a:off x="1721855" y="5521332"/>
            <a:ext cx="3261888" cy="671915"/>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San Juan (SVR)</a:t>
            </a:r>
          </a:p>
        </p:txBody>
      </p:sp>
      <p:sp>
        <p:nvSpPr>
          <p:cNvPr id="8" name="TextBox 7">
            <a:extLst>
              <a:ext uri="{FF2B5EF4-FFF2-40B4-BE49-F238E27FC236}">
                <a16:creationId xmlns:a16="http://schemas.microsoft.com/office/drawing/2014/main" id="{71EC39D2-55F1-4E6E-8C62-E9DA513AFED0}"/>
              </a:ext>
            </a:extLst>
          </p:cNvPr>
          <p:cNvSpPr txBox="1"/>
          <p:nvPr/>
        </p:nvSpPr>
        <p:spPr>
          <a:xfrm>
            <a:off x="6668254" y="5521332"/>
            <a:ext cx="345352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San Juan (SVR)</a:t>
            </a:r>
          </a:p>
        </p:txBody>
      </p:sp>
      <p:pic>
        <p:nvPicPr>
          <p:cNvPr id="4" name="Picture 3">
            <a:extLst>
              <a:ext uri="{FF2B5EF4-FFF2-40B4-BE49-F238E27FC236}">
                <a16:creationId xmlns:a16="http://schemas.microsoft.com/office/drawing/2014/main" id="{94709B51-31B0-4CB4-95F7-B48E4D781BF1}"/>
              </a:ext>
            </a:extLst>
          </p:cNvPr>
          <p:cNvPicPr>
            <a:picLocks noChangeAspect="1"/>
          </p:cNvPicPr>
          <p:nvPr/>
        </p:nvPicPr>
        <p:blipFill>
          <a:blip r:embed="rId2"/>
          <a:stretch>
            <a:fillRect/>
          </a:stretch>
        </p:blipFill>
        <p:spPr>
          <a:xfrm>
            <a:off x="1454503" y="2078839"/>
            <a:ext cx="4039264" cy="3228640"/>
          </a:xfrm>
          <a:prstGeom prst="rect">
            <a:avLst/>
          </a:prstGeom>
        </p:spPr>
      </p:pic>
      <p:pic>
        <p:nvPicPr>
          <p:cNvPr id="6" name="Picture 5">
            <a:extLst>
              <a:ext uri="{FF2B5EF4-FFF2-40B4-BE49-F238E27FC236}">
                <a16:creationId xmlns:a16="http://schemas.microsoft.com/office/drawing/2014/main" id="{ED0EC4F6-75B9-4189-83C5-4B18042926D2}"/>
              </a:ext>
            </a:extLst>
          </p:cNvPr>
          <p:cNvPicPr>
            <a:picLocks noChangeAspect="1"/>
          </p:cNvPicPr>
          <p:nvPr/>
        </p:nvPicPr>
        <p:blipFill>
          <a:blip r:embed="rId3"/>
          <a:stretch>
            <a:fillRect/>
          </a:stretch>
        </p:blipFill>
        <p:spPr>
          <a:xfrm>
            <a:off x="6096000" y="2074595"/>
            <a:ext cx="4039264" cy="3232884"/>
          </a:xfrm>
          <a:prstGeom prst="rect">
            <a:avLst/>
          </a:prstGeom>
        </p:spPr>
      </p:pic>
    </p:spTree>
    <p:extLst>
      <p:ext uri="{BB962C8B-B14F-4D97-AF65-F5344CB8AC3E}">
        <p14:creationId xmlns:p14="http://schemas.microsoft.com/office/powerpoint/2010/main" val="1863709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ED8D1-15F3-4D68-B02F-6D70F25B7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699" y="2804316"/>
            <a:ext cx="3096152" cy="1753119"/>
          </a:xfrm>
          <a:prstGeom prst="rect">
            <a:avLst/>
          </a:prstGeom>
        </p:spPr>
      </p:pic>
      <p:pic>
        <p:nvPicPr>
          <p:cNvPr id="7" name="Picture 6">
            <a:extLst>
              <a:ext uri="{FF2B5EF4-FFF2-40B4-BE49-F238E27FC236}">
                <a16:creationId xmlns:a16="http://schemas.microsoft.com/office/drawing/2014/main" id="{AFEDAEE8-A0BF-4D34-BA6F-C94F6596A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972" y="2811936"/>
            <a:ext cx="2880857" cy="1742867"/>
          </a:xfrm>
          <a:prstGeom prst="rect">
            <a:avLst/>
          </a:prstGeom>
        </p:spPr>
      </p:pic>
      <p:sp>
        <p:nvSpPr>
          <p:cNvPr id="8" name="TextBox 7">
            <a:extLst>
              <a:ext uri="{FF2B5EF4-FFF2-40B4-BE49-F238E27FC236}">
                <a16:creationId xmlns:a16="http://schemas.microsoft.com/office/drawing/2014/main" id="{EB08D99F-3273-48EE-9E07-5E28FC57D864}"/>
              </a:ext>
            </a:extLst>
          </p:cNvPr>
          <p:cNvSpPr txBox="1"/>
          <p:nvPr/>
        </p:nvSpPr>
        <p:spPr>
          <a:xfrm>
            <a:off x="4741545" y="1910124"/>
            <a:ext cx="2708909" cy="369332"/>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City - Iquitos</a:t>
            </a:r>
            <a:endParaRPr lang="en-US" dirty="0"/>
          </a:p>
        </p:txBody>
      </p:sp>
      <p:sp>
        <p:nvSpPr>
          <p:cNvPr id="9" name="TextBox 8">
            <a:extLst>
              <a:ext uri="{FF2B5EF4-FFF2-40B4-BE49-F238E27FC236}">
                <a16:creationId xmlns:a16="http://schemas.microsoft.com/office/drawing/2014/main" id="{4D958D22-2A91-429A-8638-2753866253FC}"/>
              </a:ext>
            </a:extLst>
          </p:cNvPr>
          <p:cNvSpPr txBox="1"/>
          <p:nvPr/>
        </p:nvSpPr>
        <p:spPr>
          <a:xfrm>
            <a:off x="3162092" y="4879152"/>
            <a:ext cx="6651350"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Vrinda" panose="020B0502040204020203" pitchFamily="34" charset="0"/>
              </a:rPr>
              <a:t>Before Correlation                                                After Correlation</a:t>
            </a:r>
            <a:endParaRPr lang="en-US" dirty="0"/>
          </a:p>
        </p:txBody>
      </p:sp>
      <p:sp>
        <p:nvSpPr>
          <p:cNvPr id="10" name="Title 1">
            <a:extLst>
              <a:ext uri="{FF2B5EF4-FFF2-40B4-BE49-F238E27FC236}">
                <a16:creationId xmlns:a16="http://schemas.microsoft.com/office/drawing/2014/main" id="{70AACCAB-787A-49DE-BAC0-CCE3B9B2DA5B}"/>
              </a:ext>
            </a:extLst>
          </p:cNvPr>
          <p:cNvSpPr>
            <a:spLocks noGrp="1"/>
          </p:cNvSpPr>
          <p:nvPr>
            <p:ph type="title"/>
          </p:nvPr>
        </p:nvSpPr>
        <p:spPr>
          <a:xfrm>
            <a:off x="838200" y="365125"/>
            <a:ext cx="10515600" cy="1325563"/>
          </a:xfrm>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Support Vector Regression(SVR)</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77520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919-C19D-4C07-9F54-4C6967E743F7}"/>
              </a:ext>
            </a:extLst>
          </p:cNvPr>
          <p:cNvSpPr>
            <a:spLocks noGrp="1"/>
          </p:cNvSpPr>
          <p:nvPr>
            <p:ph type="title"/>
          </p:nvPr>
        </p:nvSpPr>
        <p:spPr/>
        <p:txBody>
          <a:bodyPr>
            <a:normAutofit/>
          </a:bodyPr>
          <a:lstStyle/>
          <a:p>
            <a:pPr>
              <a:lnSpc>
                <a:spcPct val="100000"/>
              </a:lnSpc>
            </a:pPr>
            <a:r>
              <a:rPr lang="en-US" sz="2800" b="1" dirty="0">
                <a:solidFill>
                  <a:schemeClr val="bg2">
                    <a:lumMod val="50000"/>
                  </a:schemeClr>
                </a:solidFill>
                <a:latin typeface="Poppins" panose="00000500000000000000" pitchFamily="2" charset="0"/>
                <a:cs typeface="Poppins" panose="00000500000000000000" pitchFamily="2" charset="0"/>
              </a:rPr>
              <a:t>Applying </a:t>
            </a:r>
            <a:r>
              <a:rPr lang="en-US" sz="2800" b="1" i="0" dirty="0">
                <a:solidFill>
                  <a:schemeClr val="bg2">
                    <a:lumMod val="50000"/>
                  </a:schemeClr>
                </a:solidFill>
                <a:effectLst/>
                <a:latin typeface="Poppins" panose="00000500000000000000" pitchFamily="2" charset="0"/>
                <a:cs typeface="Poppins" panose="00000500000000000000" pitchFamily="2" charset="0"/>
              </a:rPr>
              <a:t>Support Vector Regression(SVR)</a:t>
            </a:r>
            <a:endParaRPr lang="en-US" sz="2800" b="1" dirty="0">
              <a:solidFill>
                <a:schemeClr val="bg2">
                  <a:lumMod val="50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B4E4600E-D50D-4EDA-9E4F-8E0E24FEAEC5}"/>
              </a:ext>
            </a:extLst>
          </p:cNvPr>
          <p:cNvSpPr txBox="1"/>
          <p:nvPr/>
        </p:nvSpPr>
        <p:spPr>
          <a:xfrm>
            <a:off x="1721855" y="5521332"/>
            <a:ext cx="3261888"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Before co-relation Iquitos (SVR)</a:t>
            </a:r>
          </a:p>
        </p:txBody>
      </p:sp>
      <p:sp>
        <p:nvSpPr>
          <p:cNvPr id="8" name="TextBox 7">
            <a:extLst>
              <a:ext uri="{FF2B5EF4-FFF2-40B4-BE49-F238E27FC236}">
                <a16:creationId xmlns:a16="http://schemas.microsoft.com/office/drawing/2014/main" id="{71EC39D2-55F1-4E6E-8C62-E9DA513AFED0}"/>
              </a:ext>
            </a:extLst>
          </p:cNvPr>
          <p:cNvSpPr txBox="1"/>
          <p:nvPr/>
        </p:nvSpPr>
        <p:spPr>
          <a:xfrm>
            <a:off x="6668254" y="5521332"/>
            <a:ext cx="3453520" cy="375552"/>
          </a:xfrm>
          <a:prstGeom prst="rect">
            <a:avLst/>
          </a:prstGeom>
          <a:noFill/>
        </p:spPr>
        <p:txBody>
          <a:bodyPr wrap="square">
            <a:spAutoFit/>
          </a:bodyPr>
          <a:lstStyle/>
          <a:p>
            <a:pPr marL="0" marR="0" algn="ct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co-relation Iquitos (SVR)</a:t>
            </a:r>
          </a:p>
        </p:txBody>
      </p:sp>
      <p:pic>
        <p:nvPicPr>
          <p:cNvPr id="4" name="Picture 3">
            <a:extLst>
              <a:ext uri="{FF2B5EF4-FFF2-40B4-BE49-F238E27FC236}">
                <a16:creationId xmlns:a16="http://schemas.microsoft.com/office/drawing/2014/main" id="{286369C8-E0B8-4D63-A80C-FE58E90AB661}"/>
              </a:ext>
            </a:extLst>
          </p:cNvPr>
          <p:cNvPicPr>
            <a:picLocks noChangeAspect="1"/>
          </p:cNvPicPr>
          <p:nvPr/>
        </p:nvPicPr>
        <p:blipFill>
          <a:blip r:embed="rId2"/>
          <a:stretch>
            <a:fillRect/>
          </a:stretch>
        </p:blipFill>
        <p:spPr>
          <a:xfrm>
            <a:off x="1355491" y="2149856"/>
            <a:ext cx="4035494" cy="3253314"/>
          </a:xfrm>
          <a:prstGeom prst="rect">
            <a:avLst/>
          </a:prstGeom>
        </p:spPr>
      </p:pic>
      <p:pic>
        <p:nvPicPr>
          <p:cNvPr id="6" name="Picture 5">
            <a:extLst>
              <a:ext uri="{FF2B5EF4-FFF2-40B4-BE49-F238E27FC236}">
                <a16:creationId xmlns:a16="http://schemas.microsoft.com/office/drawing/2014/main" id="{26BE9476-491E-4042-B75C-67A1914636DF}"/>
              </a:ext>
            </a:extLst>
          </p:cNvPr>
          <p:cNvPicPr>
            <a:picLocks noChangeAspect="1"/>
          </p:cNvPicPr>
          <p:nvPr/>
        </p:nvPicPr>
        <p:blipFill>
          <a:blip r:embed="rId3"/>
          <a:stretch>
            <a:fillRect/>
          </a:stretch>
        </p:blipFill>
        <p:spPr>
          <a:xfrm>
            <a:off x="6202017" y="2149856"/>
            <a:ext cx="4147559" cy="3253314"/>
          </a:xfrm>
          <a:prstGeom prst="rect">
            <a:avLst/>
          </a:prstGeom>
        </p:spPr>
      </p:pic>
    </p:spTree>
    <p:extLst>
      <p:ext uri="{BB962C8B-B14F-4D97-AF65-F5344CB8AC3E}">
        <p14:creationId xmlns:p14="http://schemas.microsoft.com/office/powerpoint/2010/main" val="915577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40F996-7CC9-444B-9AD2-20201F5CBBEC}"/>
              </a:ext>
            </a:extLst>
          </p:cNvPr>
          <p:cNvSpPr>
            <a:spLocks noGrp="1"/>
          </p:cNvSpPr>
          <p:nvPr>
            <p:ph type="title"/>
          </p:nvPr>
        </p:nvSpPr>
        <p:spPr>
          <a:xfrm>
            <a:off x="838200" y="609568"/>
            <a:ext cx="10515600" cy="1325563"/>
          </a:xfrm>
        </p:spPr>
        <p:txBody>
          <a:bodyPr>
            <a:normAutofit/>
          </a:bodyPr>
          <a:lstStyle/>
          <a:p>
            <a:pPr>
              <a:lnSpc>
                <a:spcPct val="100000"/>
              </a:lnSpc>
            </a:pPr>
            <a:r>
              <a:rPr lang="en-US" sz="2800" b="1" dirty="0">
                <a:latin typeface="Poppins" panose="00000500000000000000" pitchFamily="2" charset="0"/>
                <a:cs typeface="Poppins" panose="00000500000000000000" pitchFamily="2" charset="0"/>
              </a:rPr>
              <a:t>Result Analysis (MAE)</a:t>
            </a:r>
          </a:p>
        </p:txBody>
      </p:sp>
      <p:graphicFrame>
        <p:nvGraphicFramePr>
          <p:cNvPr id="5" name="Table 5">
            <a:extLst>
              <a:ext uri="{FF2B5EF4-FFF2-40B4-BE49-F238E27FC236}">
                <a16:creationId xmlns:a16="http://schemas.microsoft.com/office/drawing/2014/main" id="{28463F82-B71E-4D7C-B343-78C6849BB6A5}"/>
              </a:ext>
            </a:extLst>
          </p:cNvPr>
          <p:cNvGraphicFramePr>
            <a:graphicFrameLocks noGrp="1"/>
          </p:cNvGraphicFramePr>
          <p:nvPr>
            <p:extLst>
              <p:ext uri="{D42A27DB-BD31-4B8C-83A1-F6EECF244321}">
                <p14:modId xmlns:p14="http://schemas.microsoft.com/office/powerpoint/2010/main" val="1798272687"/>
              </p:ext>
            </p:extLst>
          </p:nvPr>
        </p:nvGraphicFramePr>
        <p:xfrm>
          <a:off x="5468294" y="1754061"/>
          <a:ext cx="5397876" cy="1854200"/>
        </p:xfrm>
        <a:graphic>
          <a:graphicData uri="http://schemas.openxmlformats.org/drawingml/2006/table">
            <a:tbl>
              <a:tblPr firstRow="1" bandRow="1">
                <a:tableStyleId>{5C22544A-7EE6-4342-B048-85BDC9FD1C3A}</a:tableStyleId>
              </a:tblPr>
              <a:tblGrid>
                <a:gridCol w="1799292">
                  <a:extLst>
                    <a:ext uri="{9D8B030D-6E8A-4147-A177-3AD203B41FA5}">
                      <a16:colId xmlns:a16="http://schemas.microsoft.com/office/drawing/2014/main" val="2136077133"/>
                    </a:ext>
                  </a:extLst>
                </a:gridCol>
                <a:gridCol w="1799292">
                  <a:extLst>
                    <a:ext uri="{9D8B030D-6E8A-4147-A177-3AD203B41FA5}">
                      <a16:colId xmlns:a16="http://schemas.microsoft.com/office/drawing/2014/main" val="3965595467"/>
                    </a:ext>
                  </a:extLst>
                </a:gridCol>
                <a:gridCol w="1799292">
                  <a:extLst>
                    <a:ext uri="{9D8B030D-6E8A-4147-A177-3AD203B41FA5}">
                      <a16:colId xmlns:a16="http://schemas.microsoft.com/office/drawing/2014/main" val="3693062845"/>
                    </a:ext>
                  </a:extLst>
                </a:gridCol>
              </a:tblGrid>
              <a:tr h="370840">
                <a:tc>
                  <a:txBody>
                    <a:bodyPr/>
                    <a:lstStyle/>
                    <a:p>
                      <a:pPr algn="ctr"/>
                      <a:r>
                        <a:rPr lang="en-US" dirty="0"/>
                        <a:t>Model</a:t>
                      </a:r>
                    </a:p>
                  </a:txBody>
                  <a:tcPr/>
                </a:tc>
                <a:tc>
                  <a:txBody>
                    <a:bodyPr/>
                    <a:lstStyle/>
                    <a:p>
                      <a:pPr algn="ctr"/>
                      <a:r>
                        <a:rPr lang="en-US" dirty="0"/>
                        <a:t>San Juan</a:t>
                      </a:r>
                    </a:p>
                  </a:txBody>
                  <a:tcPr/>
                </a:tc>
                <a:tc>
                  <a:txBody>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Iquitos</a:t>
                      </a:r>
                      <a:endParaRPr lang="en-US" dirty="0"/>
                    </a:p>
                  </a:txBody>
                  <a:tcPr/>
                </a:tc>
                <a:extLst>
                  <a:ext uri="{0D108BD9-81ED-4DB2-BD59-A6C34878D82A}">
                    <a16:rowId xmlns:a16="http://schemas.microsoft.com/office/drawing/2014/main" val="2033962365"/>
                  </a:ext>
                </a:extLst>
              </a:tr>
              <a:tr h="370840">
                <a:tc>
                  <a:txBody>
                    <a:bodyPr/>
                    <a:lstStyle/>
                    <a:p>
                      <a:pPr algn="ctr"/>
                      <a:r>
                        <a:rPr lang="en-US" dirty="0"/>
                        <a:t>KNN</a:t>
                      </a:r>
                    </a:p>
                  </a:txBody>
                  <a:tcPr/>
                </a:tc>
                <a:tc>
                  <a:txBody>
                    <a:bodyPr/>
                    <a:lstStyle/>
                    <a:p>
                      <a:pPr algn="ctr"/>
                      <a:r>
                        <a:rPr lang="en-US" dirty="0"/>
                        <a:t>19.90</a:t>
                      </a:r>
                    </a:p>
                  </a:txBody>
                  <a:tcPr/>
                </a:tc>
                <a:tc>
                  <a:txBody>
                    <a:bodyPr/>
                    <a:lstStyle/>
                    <a:p>
                      <a:pPr algn="ctr"/>
                      <a:r>
                        <a:rPr lang="en-US" dirty="0"/>
                        <a:t>5.52</a:t>
                      </a:r>
                    </a:p>
                  </a:txBody>
                  <a:tcPr/>
                </a:tc>
                <a:extLst>
                  <a:ext uri="{0D108BD9-81ED-4DB2-BD59-A6C34878D82A}">
                    <a16:rowId xmlns:a16="http://schemas.microsoft.com/office/drawing/2014/main" val="466332323"/>
                  </a:ext>
                </a:extLst>
              </a:tr>
              <a:tr h="370840">
                <a:tc>
                  <a:txBody>
                    <a:bodyPr/>
                    <a:lstStyle/>
                    <a:p>
                      <a:pPr algn="ctr"/>
                      <a:r>
                        <a:rPr lang="en-US" dirty="0"/>
                        <a:t>RF</a:t>
                      </a:r>
                    </a:p>
                  </a:txBody>
                  <a:tcPr/>
                </a:tc>
                <a:tc>
                  <a:txBody>
                    <a:bodyPr/>
                    <a:lstStyle/>
                    <a:p>
                      <a:pPr algn="ctr"/>
                      <a:r>
                        <a:rPr lang="en-US" dirty="0"/>
                        <a:t>20.56</a:t>
                      </a:r>
                    </a:p>
                  </a:txBody>
                  <a:tcPr/>
                </a:tc>
                <a:tc>
                  <a:txBody>
                    <a:bodyPr/>
                    <a:lstStyle/>
                    <a:p>
                      <a:pPr algn="ctr"/>
                      <a:r>
                        <a:rPr lang="en-US" dirty="0"/>
                        <a:t>5.41</a:t>
                      </a:r>
                    </a:p>
                  </a:txBody>
                  <a:tcPr/>
                </a:tc>
                <a:extLst>
                  <a:ext uri="{0D108BD9-81ED-4DB2-BD59-A6C34878D82A}">
                    <a16:rowId xmlns:a16="http://schemas.microsoft.com/office/drawing/2014/main" val="1795062659"/>
                  </a:ext>
                </a:extLst>
              </a:tr>
              <a:tr h="370840">
                <a:tc>
                  <a:txBody>
                    <a:bodyPr/>
                    <a:lstStyle/>
                    <a:p>
                      <a:pPr algn="ctr"/>
                      <a:r>
                        <a:rPr lang="en-US" dirty="0"/>
                        <a:t>GBR</a:t>
                      </a:r>
                    </a:p>
                  </a:txBody>
                  <a:tcPr/>
                </a:tc>
                <a:tc>
                  <a:txBody>
                    <a:bodyPr/>
                    <a:lstStyle/>
                    <a:p>
                      <a:pPr algn="ctr"/>
                      <a:r>
                        <a:rPr lang="en-US" dirty="0"/>
                        <a:t>21.69</a:t>
                      </a:r>
                    </a:p>
                  </a:txBody>
                  <a:tcPr/>
                </a:tc>
                <a:tc>
                  <a:txBody>
                    <a:bodyPr/>
                    <a:lstStyle/>
                    <a:p>
                      <a:pPr algn="ctr"/>
                      <a:r>
                        <a:rPr lang="en-US" dirty="0"/>
                        <a:t>5.39</a:t>
                      </a:r>
                    </a:p>
                  </a:txBody>
                  <a:tcPr/>
                </a:tc>
                <a:extLst>
                  <a:ext uri="{0D108BD9-81ED-4DB2-BD59-A6C34878D82A}">
                    <a16:rowId xmlns:a16="http://schemas.microsoft.com/office/drawing/2014/main" val="1589594434"/>
                  </a:ext>
                </a:extLst>
              </a:tr>
              <a:tr h="370840">
                <a:tc>
                  <a:txBody>
                    <a:bodyPr/>
                    <a:lstStyle/>
                    <a:p>
                      <a:pPr algn="ctr"/>
                      <a:r>
                        <a:rPr lang="en-US" dirty="0"/>
                        <a:t>SVR</a:t>
                      </a:r>
                    </a:p>
                  </a:txBody>
                  <a:tcPr/>
                </a:tc>
                <a:tc>
                  <a:txBody>
                    <a:bodyPr/>
                    <a:lstStyle/>
                    <a:p>
                      <a:pPr algn="ctr"/>
                      <a:r>
                        <a:rPr lang="en-US" dirty="0"/>
                        <a:t>26.70</a:t>
                      </a:r>
                    </a:p>
                  </a:txBody>
                  <a:tcPr/>
                </a:tc>
                <a:tc>
                  <a:txBody>
                    <a:bodyPr/>
                    <a:lstStyle/>
                    <a:p>
                      <a:pPr algn="ctr"/>
                      <a:r>
                        <a:rPr lang="en-US" dirty="0"/>
                        <a:t>4.03</a:t>
                      </a:r>
                    </a:p>
                  </a:txBody>
                  <a:tcPr/>
                </a:tc>
                <a:extLst>
                  <a:ext uri="{0D108BD9-81ED-4DB2-BD59-A6C34878D82A}">
                    <a16:rowId xmlns:a16="http://schemas.microsoft.com/office/drawing/2014/main" val="2984607038"/>
                  </a:ext>
                </a:extLst>
              </a:tr>
            </a:tbl>
          </a:graphicData>
        </a:graphic>
      </p:graphicFrame>
      <p:graphicFrame>
        <p:nvGraphicFramePr>
          <p:cNvPr id="6" name="Table 5">
            <a:extLst>
              <a:ext uri="{FF2B5EF4-FFF2-40B4-BE49-F238E27FC236}">
                <a16:creationId xmlns:a16="http://schemas.microsoft.com/office/drawing/2014/main" id="{46DAE98E-A753-4F9F-B37A-74C51C5855B7}"/>
              </a:ext>
            </a:extLst>
          </p:cNvPr>
          <p:cNvGraphicFramePr>
            <a:graphicFrameLocks noGrp="1"/>
          </p:cNvGraphicFramePr>
          <p:nvPr>
            <p:extLst>
              <p:ext uri="{D42A27DB-BD31-4B8C-83A1-F6EECF244321}">
                <p14:modId xmlns:p14="http://schemas.microsoft.com/office/powerpoint/2010/main" val="124656555"/>
              </p:ext>
            </p:extLst>
          </p:nvPr>
        </p:nvGraphicFramePr>
        <p:xfrm>
          <a:off x="5468294" y="4151721"/>
          <a:ext cx="5397876" cy="1854200"/>
        </p:xfrm>
        <a:graphic>
          <a:graphicData uri="http://schemas.openxmlformats.org/drawingml/2006/table">
            <a:tbl>
              <a:tblPr firstRow="1" bandRow="1">
                <a:tableStyleId>{5C22544A-7EE6-4342-B048-85BDC9FD1C3A}</a:tableStyleId>
              </a:tblPr>
              <a:tblGrid>
                <a:gridCol w="1799292">
                  <a:extLst>
                    <a:ext uri="{9D8B030D-6E8A-4147-A177-3AD203B41FA5}">
                      <a16:colId xmlns:a16="http://schemas.microsoft.com/office/drawing/2014/main" val="2136077133"/>
                    </a:ext>
                  </a:extLst>
                </a:gridCol>
                <a:gridCol w="1799292">
                  <a:extLst>
                    <a:ext uri="{9D8B030D-6E8A-4147-A177-3AD203B41FA5}">
                      <a16:colId xmlns:a16="http://schemas.microsoft.com/office/drawing/2014/main" val="3965595467"/>
                    </a:ext>
                  </a:extLst>
                </a:gridCol>
                <a:gridCol w="1799292">
                  <a:extLst>
                    <a:ext uri="{9D8B030D-6E8A-4147-A177-3AD203B41FA5}">
                      <a16:colId xmlns:a16="http://schemas.microsoft.com/office/drawing/2014/main" val="369306284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San Juan</a:t>
                      </a:r>
                    </a:p>
                  </a:txBody>
                  <a:tcPr/>
                </a:tc>
                <a:tc>
                  <a:txBody>
                    <a:bodyP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Iquitos</a:t>
                      </a:r>
                      <a:endParaRPr lang="en-US" dirty="0"/>
                    </a:p>
                  </a:txBody>
                  <a:tcPr/>
                </a:tc>
                <a:extLst>
                  <a:ext uri="{0D108BD9-81ED-4DB2-BD59-A6C34878D82A}">
                    <a16:rowId xmlns:a16="http://schemas.microsoft.com/office/drawing/2014/main" val="2033962365"/>
                  </a:ext>
                </a:extLst>
              </a:tr>
              <a:tr h="370840">
                <a:tc>
                  <a:txBody>
                    <a:bodyPr/>
                    <a:lstStyle/>
                    <a:p>
                      <a:pPr algn="ctr"/>
                      <a:r>
                        <a:rPr lang="en-US" dirty="0"/>
                        <a:t>KNN</a:t>
                      </a:r>
                    </a:p>
                  </a:txBody>
                  <a:tcPr/>
                </a:tc>
                <a:tc>
                  <a:txBody>
                    <a:bodyPr/>
                    <a:lstStyle/>
                    <a:p>
                      <a:pPr algn="ctr"/>
                      <a:r>
                        <a:rPr lang="en-US" dirty="0"/>
                        <a:t>16.88</a:t>
                      </a:r>
                    </a:p>
                  </a:txBody>
                  <a:tcPr/>
                </a:tc>
                <a:tc>
                  <a:txBody>
                    <a:bodyPr/>
                    <a:lstStyle/>
                    <a:p>
                      <a:pPr algn="ctr"/>
                      <a:r>
                        <a:rPr lang="en-US" dirty="0"/>
                        <a:t>5.14</a:t>
                      </a:r>
                    </a:p>
                  </a:txBody>
                  <a:tcPr/>
                </a:tc>
                <a:extLst>
                  <a:ext uri="{0D108BD9-81ED-4DB2-BD59-A6C34878D82A}">
                    <a16:rowId xmlns:a16="http://schemas.microsoft.com/office/drawing/2014/main" val="466332323"/>
                  </a:ext>
                </a:extLst>
              </a:tr>
              <a:tr h="370840">
                <a:tc>
                  <a:txBody>
                    <a:bodyPr/>
                    <a:lstStyle/>
                    <a:p>
                      <a:pPr algn="ctr"/>
                      <a:r>
                        <a:rPr lang="en-US" dirty="0"/>
                        <a:t>RF</a:t>
                      </a:r>
                    </a:p>
                  </a:txBody>
                  <a:tcPr/>
                </a:tc>
                <a:tc>
                  <a:txBody>
                    <a:bodyPr/>
                    <a:lstStyle/>
                    <a:p>
                      <a:pPr algn="ctr"/>
                      <a:r>
                        <a:rPr lang="en-US" dirty="0"/>
                        <a:t>17.34</a:t>
                      </a:r>
                    </a:p>
                  </a:txBody>
                  <a:tcPr/>
                </a:tc>
                <a:tc>
                  <a:txBody>
                    <a:bodyPr/>
                    <a:lstStyle/>
                    <a:p>
                      <a:pPr algn="ctr"/>
                      <a:r>
                        <a:rPr lang="en-US" dirty="0"/>
                        <a:t>5.21</a:t>
                      </a:r>
                    </a:p>
                  </a:txBody>
                  <a:tcPr/>
                </a:tc>
                <a:extLst>
                  <a:ext uri="{0D108BD9-81ED-4DB2-BD59-A6C34878D82A}">
                    <a16:rowId xmlns:a16="http://schemas.microsoft.com/office/drawing/2014/main" val="1795062659"/>
                  </a:ext>
                </a:extLst>
              </a:tr>
              <a:tr h="370840">
                <a:tc>
                  <a:txBody>
                    <a:bodyPr/>
                    <a:lstStyle/>
                    <a:p>
                      <a:pPr algn="ctr"/>
                      <a:r>
                        <a:rPr lang="en-US" dirty="0"/>
                        <a:t>GBR</a:t>
                      </a:r>
                    </a:p>
                  </a:txBody>
                  <a:tcPr/>
                </a:tc>
                <a:tc>
                  <a:txBody>
                    <a:bodyPr/>
                    <a:lstStyle/>
                    <a:p>
                      <a:pPr algn="ctr"/>
                      <a:r>
                        <a:rPr lang="en-US" dirty="0"/>
                        <a:t>17.14</a:t>
                      </a:r>
                    </a:p>
                  </a:txBody>
                  <a:tcPr/>
                </a:tc>
                <a:tc>
                  <a:txBody>
                    <a:bodyPr/>
                    <a:lstStyle/>
                    <a:p>
                      <a:pPr algn="ctr"/>
                      <a:r>
                        <a:rPr lang="en-US" dirty="0"/>
                        <a:t>5.58</a:t>
                      </a:r>
                    </a:p>
                  </a:txBody>
                  <a:tcPr/>
                </a:tc>
                <a:extLst>
                  <a:ext uri="{0D108BD9-81ED-4DB2-BD59-A6C34878D82A}">
                    <a16:rowId xmlns:a16="http://schemas.microsoft.com/office/drawing/2014/main" val="1589594434"/>
                  </a:ext>
                </a:extLst>
              </a:tr>
              <a:tr h="370840">
                <a:tc>
                  <a:txBody>
                    <a:bodyPr/>
                    <a:lstStyle/>
                    <a:p>
                      <a:pPr algn="ctr"/>
                      <a:r>
                        <a:rPr lang="en-US" dirty="0"/>
                        <a:t>SVR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19.92</a:t>
                      </a:r>
                    </a:p>
                  </a:txBody>
                  <a:tcPr/>
                </a:tc>
                <a:tc>
                  <a:txBody>
                    <a:bodyPr/>
                    <a:lstStyle/>
                    <a:p>
                      <a:pPr algn="ctr"/>
                      <a:r>
                        <a:rPr lang="en-US" dirty="0"/>
                        <a:t>4.54</a:t>
                      </a:r>
                    </a:p>
                  </a:txBody>
                  <a:tcPr/>
                </a:tc>
                <a:extLst>
                  <a:ext uri="{0D108BD9-81ED-4DB2-BD59-A6C34878D82A}">
                    <a16:rowId xmlns:a16="http://schemas.microsoft.com/office/drawing/2014/main" val="2984607038"/>
                  </a:ext>
                </a:extLst>
              </a:tr>
            </a:tbl>
          </a:graphicData>
        </a:graphic>
      </p:graphicFrame>
      <p:sp>
        <p:nvSpPr>
          <p:cNvPr id="7" name="Title 1">
            <a:extLst>
              <a:ext uri="{FF2B5EF4-FFF2-40B4-BE49-F238E27FC236}">
                <a16:creationId xmlns:a16="http://schemas.microsoft.com/office/drawing/2014/main" id="{F7EBD067-55B8-4ABB-B73B-CD41864EAB69}"/>
              </a:ext>
            </a:extLst>
          </p:cNvPr>
          <p:cNvSpPr txBox="1">
            <a:spLocks/>
          </p:cNvSpPr>
          <p:nvPr/>
        </p:nvSpPr>
        <p:spPr>
          <a:xfrm>
            <a:off x="1417623" y="2018379"/>
            <a:ext cx="35630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a:solidFill>
                  <a:schemeClr val="tx1">
                    <a:lumMod val="95000"/>
                    <a:lumOff val="5000"/>
                  </a:schemeClr>
                </a:solidFill>
                <a:latin typeface="Poppins" panose="00000500000000000000" pitchFamily="2" charset="0"/>
                <a:cs typeface="Poppins" panose="00000500000000000000" pitchFamily="2" charset="0"/>
              </a:rPr>
              <a:t>Before Correlation</a:t>
            </a:r>
          </a:p>
        </p:txBody>
      </p:sp>
      <p:sp>
        <p:nvSpPr>
          <p:cNvPr id="8" name="Title 1">
            <a:extLst>
              <a:ext uri="{FF2B5EF4-FFF2-40B4-BE49-F238E27FC236}">
                <a16:creationId xmlns:a16="http://schemas.microsoft.com/office/drawing/2014/main" id="{4054B9E4-91B4-44C0-A240-EE94699E3E54}"/>
              </a:ext>
            </a:extLst>
          </p:cNvPr>
          <p:cNvSpPr txBox="1">
            <a:spLocks/>
          </p:cNvSpPr>
          <p:nvPr/>
        </p:nvSpPr>
        <p:spPr>
          <a:xfrm>
            <a:off x="1544371" y="4211276"/>
            <a:ext cx="35630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a:solidFill>
                  <a:schemeClr val="tx1">
                    <a:lumMod val="95000"/>
                    <a:lumOff val="5000"/>
                  </a:schemeClr>
                </a:solidFill>
                <a:latin typeface="Poppins" panose="00000500000000000000" pitchFamily="2" charset="0"/>
                <a:cs typeface="Poppins" panose="00000500000000000000" pitchFamily="2" charset="0"/>
              </a:rPr>
              <a:t>After Correlation</a:t>
            </a:r>
          </a:p>
        </p:txBody>
      </p:sp>
    </p:spTree>
    <p:extLst>
      <p:ext uri="{BB962C8B-B14F-4D97-AF65-F5344CB8AC3E}">
        <p14:creationId xmlns:p14="http://schemas.microsoft.com/office/powerpoint/2010/main" val="564337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846C7-3EE4-4AA3-9014-E3266B8F90EB}"/>
              </a:ext>
            </a:extLst>
          </p:cNvPr>
          <p:cNvPicPr>
            <a:picLocks noChangeAspect="1"/>
          </p:cNvPicPr>
          <p:nvPr/>
        </p:nvPicPr>
        <p:blipFill>
          <a:blip r:embed="rId2"/>
          <a:stretch>
            <a:fillRect/>
          </a:stretch>
        </p:blipFill>
        <p:spPr>
          <a:xfrm>
            <a:off x="5853920" y="1272086"/>
            <a:ext cx="5352760" cy="4313828"/>
          </a:xfrm>
          <a:prstGeom prst="rect">
            <a:avLst/>
          </a:prstGeom>
        </p:spPr>
      </p:pic>
      <p:sp>
        <p:nvSpPr>
          <p:cNvPr id="9" name="Oval 8">
            <a:extLst>
              <a:ext uri="{FF2B5EF4-FFF2-40B4-BE49-F238E27FC236}">
                <a16:creationId xmlns:a16="http://schemas.microsoft.com/office/drawing/2014/main" id="{B03077FA-72FF-4413-90CB-E1E784361908}"/>
              </a:ext>
            </a:extLst>
          </p:cNvPr>
          <p:cNvSpPr/>
          <p:nvPr/>
        </p:nvSpPr>
        <p:spPr>
          <a:xfrm>
            <a:off x="9899103" y="1726261"/>
            <a:ext cx="733425" cy="404813"/>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FDD7695-1BAF-43E6-A5B2-FA3E0B0D4DFB}"/>
              </a:ext>
            </a:extLst>
          </p:cNvPr>
          <p:cNvSpPr/>
          <p:nvPr/>
        </p:nvSpPr>
        <p:spPr>
          <a:xfrm>
            <a:off x="9876617" y="3997973"/>
            <a:ext cx="733425" cy="404813"/>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498D0F07-B2CC-4DB5-BC9A-06358FB44A2D}"/>
              </a:ext>
            </a:extLst>
          </p:cNvPr>
          <p:cNvSpPr/>
          <p:nvPr/>
        </p:nvSpPr>
        <p:spPr>
          <a:xfrm>
            <a:off x="8163587" y="1726261"/>
            <a:ext cx="733425" cy="404813"/>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6853F7D7-ACBD-4567-AAEF-A1A8318A40FB}"/>
              </a:ext>
            </a:extLst>
          </p:cNvPr>
          <p:cNvSpPr/>
          <p:nvPr/>
        </p:nvSpPr>
        <p:spPr>
          <a:xfrm>
            <a:off x="8163586" y="3997972"/>
            <a:ext cx="733425" cy="404813"/>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Title 1">
            <a:extLst>
              <a:ext uri="{FF2B5EF4-FFF2-40B4-BE49-F238E27FC236}">
                <a16:creationId xmlns:a16="http://schemas.microsoft.com/office/drawing/2014/main" id="{A221963C-2B6D-43E0-985C-4B32E76F053A}"/>
              </a:ext>
            </a:extLst>
          </p:cNvPr>
          <p:cNvSpPr>
            <a:spLocks noGrp="1"/>
          </p:cNvSpPr>
          <p:nvPr>
            <p:ph type="title"/>
          </p:nvPr>
        </p:nvSpPr>
        <p:spPr>
          <a:xfrm>
            <a:off x="1559472" y="1868169"/>
            <a:ext cx="3599652" cy="3413865"/>
          </a:xfrm>
        </p:spPr>
        <p:txBody>
          <a:bodyPr>
            <a:normAutofit/>
          </a:bodyPr>
          <a:lstStyle/>
          <a:p>
            <a:pPr>
              <a:lnSpc>
                <a:spcPct val="100000"/>
              </a:lnSpc>
            </a:pPr>
            <a:r>
              <a:rPr lang="en-US" sz="3600" b="1" dirty="0">
                <a:solidFill>
                  <a:schemeClr val="tx1">
                    <a:lumMod val="95000"/>
                    <a:lumOff val="5000"/>
                  </a:schemeClr>
                </a:solidFill>
                <a:latin typeface="Poppins" panose="00000500000000000000" pitchFamily="2" charset="0"/>
                <a:cs typeface="Poppins" panose="00000500000000000000" pitchFamily="2" charset="0"/>
              </a:rPr>
              <a:t>From these 4 Models,</a:t>
            </a:r>
            <a:br>
              <a:rPr lang="en-US" sz="3600" b="1" dirty="0">
                <a:solidFill>
                  <a:schemeClr val="tx1">
                    <a:lumMod val="95000"/>
                    <a:lumOff val="5000"/>
                  </a:schemeClr>
                </a:solidFill>
                <a:latin typeface="Poppins" panose="00000500000000000000" pitchFamily="2" charset="0"/>
                <a:cs typeface="Poppins" panose="00000500000000000000" pitchFamily="2" charset="0"/>
              </a:rPr>
            </a:br>
            <a:r>
              <a:rPr lang="en-US" sz="3600" b="1" dirty="0">
                <a:solidFill>
                  <a:schemeClr val="accent1">
                    <a:lumMod val="75000"/>
                  </a:schemeClr>
                </a:solidFill>
                <a:latin typeface="Poppins" panose="00000500000000000000" pitchFamily="2" charset="0"/>
                <a:cs typeface="Poppins" panose="00000500000000000000" pitchFamily="2" charset="0"/>
              </a:rPr>
              <a:t>KNN</a:t>
            </a:r>
            <a:r>
              <a:rPr lang="en-US" sz="3600" b="1" dirty="0">
                <a:solidFill>
                  <a:schemeClr val="tx1">
                    <a:lumMod val="95000"/>
                    <a:lumOff val="5000"/>
                  </a:schemeClr>
                </a:solidFill>
                <a:latin typeface="Poppins" panose="00000500000000000000" pitchFamily="2" charset="0"/>
                <a:cs typeface="Poppins" panose="00000500000000000000" pitchFamily="2" charset="0"/>
              </a:rPr>
              <a:t> is giving the best result.</a:t>
            </a:r>
          </a:p>
        </p:txBody>
      </p:sp>
    </p:spTree>
    <p:extLst>
      <p:ext uri="{BB962C8B-B14F-4D97-AF65-F5344CB8AC3E}">
        <p14:creationId xmlns:p14="http://schemas.microsoft.com/office/powerpoint/2010/main" val="685587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6CE80E7-2A6E-4A37-B06C-8234F29726CD}"/>
              </a:ext>
            </a:extLst>
          </p:cNvPr>
          <p:cNvPicPr>
            <a:picLocks noChangeAspect="1"/>
          </p:cNvPicPr>
          <p:nvPr/>
        </p:nvPicPr>
        <p:blipFill>
          <a:blip r:embed="rId2"/>
          <a:stretch>
            <a:fillRect/>
          </a:stretch>
        </p:blipFill>
        <p:spPr>
          <a:xfrm>
            <a:off x="5987458" y="2327631"/>
            <a:ext cx="5247736" cy="2202738"/>
          </a:xfrm>
          <a:prstGeom prst="rect">
            <a:avLst/>
          </a:prstGeom>
        </p:spPr>
      </p:pic>
      <p:pic>
        <p:nvPicPr>
          <p:cNvPr id="8" name="Picture 7">
            <a:extLst>
              <a:ext uri="{FF2B5EF4-FFF2-40B4-BE49-F238E27FC236}">
                <a16:creationId xmlns:a16="http://schemas.microsoft.com/office/drawing/2014/main" id="{74BEB4D0-0213-485C-9C17-5F47808E4F30}"/>
              </a:ext>
            </a:extLst>
          </p:cNvPr>
          <p:cNvPicPr>
            <a:picLocks noChangeAspect="1"/>
          </p:cNvPicPr>
          <p:nvPr/>
        </p:nvPicPr>
        <p:blipFill>
          <a:blip r:embed="rId3"/>
          <a:stretch>
            <a:fillRect/>
          </a:stretch>
        </p:blipFill>
        <p:spPr>
          <a:xfrm>
            <a:off x="1276351" y="2361311"/>
            <a:ext cx="4610100" cy="2202738"/>
          </a:xfrm>
          <a:prstGeom prst="rect">
            <a:avLst/>
          </a:prstGeom>
        </p:spPr>
      </p:pic>
      <p:sp>
        <p:nvSpPr>
          <p:cNvPr id="10" name="Oval 9">
            <a:extLst>
              <a:ext uri="{FF2B5EF4-FFF2-40B4-BE49-F238E27FC236}">
                <a16:creationId xmlns:a16="http://schemas.microsoft.com/office/drawing/2014/main" id="{4EBF7C03-B38F-4E97-BFE0-09D22B48A64A}"/>
              </a:ext>
            </a:extLst>
          </p:cNvPr>
          <p:cNvSpPr/>
          <p:nvPr/>
        </p:nvSpPr>
        <p:spPr>
          <a:xfrm>
            <a:off x="3830127" y="3298030"/>
            <a:ext cx="733425" cy="357229"/>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72615D59-3EA8-43AF-B0BB-DFB95FB791A9}"/>
              </a:ext>
            </a:extLst>
          </p:cNvPr>
          <p:cNvSpPr/>
          <p:nvPr/>
        </p:nvSpPr>
        <p:spPr>
          <a:xfrm>
            <a:off x="8250237" y="3256797"/>
            <a:ext cx="733425" cy="331437"/>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691441BF-7A61-4BCB-9B31-E60B025146EA}"/>
              </a:ext>
            </a:extLst>
          </p:cNvPr>
          <p:cNvSpPr/>
          <p:nvPr/>
        </p:nvSpPr>
        <p:spPr>
          <a:xfrm>
            <a:off x="4908792" y="3321843"/>
            <a:ext cx="733425" cy="31194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Oval 17">
            <a:extLst>
              <a:ext uri="{FF2B5EF4-FFF2-40B4-BE49-F238E27FC236}">
                <a16:creationId xmlns:a16="http://schemas.microsoft.com/office/drawing/2014/main" id="{85DAC737-7563-4886-808F-5EB4971A2BD2}"/>
              </a:ext>
            </a:extLst>
          </p:cNvPr>
          <p:cNvSpPr/>
          <p:nvPr/>
        </p:nvSpPr>
        <p:spPr>
          <a:xfrm>
            <a:off x="3813593" y="3677013"/>
            <a:ext cx="733425" cy="357229"/>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65FA5757-BBEC-4EF4-8332-35C60AE89FEC}"/>
              </a:ext>
            </a:extLst>
          </p:cNvPr>
          <p:cNvSpPr/>
          <p:nvPr/>
        </p:nvSpPr>
        <p:spPr>
          <a:xfrm>
            <a:off x="4925326" y="3677013"/>
            <a:ext cx="733425" cy="34253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30F326F3-9F09-42FF-A2AA-C345B3284B4B}"/>
              </a:ext>
            </a:extLst>
          </p:cNvPr>
          <p:cNvSpPr/>
          <p:nvPr/>
        </p:nvSpPr>
        <p:spPr>
          <a:xfrm>
            <a:off x="8264834" y="3669063"/>
            <a:ext cx="733425" cy="33143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Title 1">
            <a:extLst>
              <a:ext uri="{FF2B5EF4-FFF2-40B4-BE49-F238E27FC236}">
                <a16:creationId xmlns:a16="http://schemas.microsoft.com/office/drawing/2014/main" id="{06C62428-4A5A-476E-9BD1-ECAC906292A7}"/>
              </a:ext>
            </a:extLst>
          </p:cNvPr>
          <p:cNvSpPr>
            <a:spLocks noGrp="1"/>
          </p:cNvSpPr>
          <p:nvPr>
            <p:ph type="title"/>
          </p:nvPr>
        </p:nvSpPr>
        <p:spPr>
          <a:xfrm>
            <a:off x="1787352" y="4723876"/>
            <a:ext cx="3588098" cy="634420"/>
          </a:xfrm>
        </p:spPr>
        <p:txBody>
          <a:bodyPr>
            <a:normAutofit fontScale="90000"/>
          </a:bodyPr>
          <a:lstStyle/>
          <a:p>
            <a:pPr algn="ctr">
              <a:lnSpc>
                <a:spcPct val="100000"/>
              </a:lnSpc>
            </a:pPr>
            <a:r>
              <a:rPr lang="en-US" sz="1600" dirty="0">
                <a:solidFill>
                  <a:schemeClr val="tx1">
                    <a:lumMod val="95000"/>
                    <a:lumOff val="5000"/>
                  </a:schemeClr>
                </a:solidFill>
                <a:latin typeface="Poppins" panose="00000500000000000000" pitchFamily="2" charset="0"/>
                <a:cs typeface="Poppins" panose="00000500000000000000" pitchFamily="2" charset="0"/>
              </a:rPr>
              <a:t>Table – Result of “</a:t>
            </a:r>
            <a:r>
              <a:rPr lang="en-US" sz="1600" b="1" i="0" dirty="0">
                <a:solidFill>
                  <a:srgbClr val="000000"/>
                </a:solidFill>
                <a:effectLst/>
                <a:latin typeface="Poppins" panose="00000500000000000000" pitchFamily="2" charset="0"/>
                <a:cs typeface="Poppins" panose="00000500000000000000" pitchFamily="2" charset="0"/>
              </a:rPr>
              <a:t>Predicting Dengue Spread in San Juan and Iquitos</a:t>
            </a:r>
            <a:r>
              <a:rPr lang="en-US" sz="1600" b="0" i="0" dirty="0">
                <a:solidFill>
                  <a:srgbClr val="000000"/>
                </a:solidFill>
                <a:effectLst/>
                <a:latin typeface="Poppins" panose="00000500000000000000" pitchFamily="2" charset="0"/>
                <a:cs typeface="Poppins" panose="00000500000000000000" pitchFamily="2" charset="0"/>
              </a:rPr>
              <a:t>*</a:t>
            </a:r>
            <a:endParaRPr lang="en-US" sz="1600"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25" name="Oval 24">
            <a:extLst>
              <a:ext uri="{FF2B5EF4-FFF2-40B4-BE49-F238E27FC236}">
                <a16:creationId xmlns:a16="http://schemas.microsoft.com/office/drawing/2014/main" id="{2C47C3EC-6680-458D-B5C8-7197A905D59F}"/>
              </a:ext>
            </a:extLst>
          </p:cNvPr>
          <p:cNvSpPr/>
          <p:nvPr/>
        </p:nvSpPr>
        <p:spPr>
          <a:xfrm>
            <a:off x="9932987" y="3256796"/>
            <a:ext cx="733425" cy="331437"/>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Oval 25">
            <a:extLst>
              <a:ext uri="{FF2B5EF4-FFF2-40B4-BE49-F238E27FC236}">
                <a16:creationId xmlns:a16="http://schemas.microsoft.com/office/drawing/2014/main" id="{BF0D8BCE-6E4F-4D99-90D6-F05ED0DAA5F3}"/>
              </a:ext>
            </a:extLst>
          </p:cNvPr>
          <p:cNvSpPr/>
          <p:nvPr/>
        </p:nvSpPr>
        <p:spPr>
          <a:xfrm>
            <a:off x="9953934" y="3662713"/>
            <a:ext cx="733425" cy="33143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itle 1">
            <a:extLst>
              <a:ext uri="{FF2B5EF4-FFF2-40B4-BE49-F238E27FC236}">
                <a16:creationId xmlns:a16="http://schemas.microsoft.com/office/drawing/2014/main" id="{82891923-C6C3-4D65-B620-7AF741071997}"/>
              </a:ext>
            </a:extLst>
          </p:cNvPr>
          <p:cNvSpPr txBox="1">
            <a:spLocks/>
          </p:cNvSpPr>
          <p:nvPr/>
        </p:nvSpPr>
        <p:spPr>
          <a:xfrm>
            <a:off x="6711602" y="4723876"/>
            <a:ext cx="3588097" cy="6344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400" dirty="0">
                <a:solidFill>
                  <a:schemeClr val="tx1">
                    <a:lumMod val="95000"/>
                    <a:lumOff val="5000"/>
                  </a:schemeClr>
                </a:solidFill>
                <a:latin typeface="Poppins" panose="00000500000000000000" pitchFamily="2" charset="0"/>
                <a:cs typeface="Poppins" panose="00000500000000000000" pitchFamily="2" charset="0"/>
              </a:rPr>
              <a:t>Table – </a:t>
            </a:r>
            <a:r>
              <a:rPr lang="en-US" sz="1400" dirty="0">
                <a:solidFill>
                  <a:srgbClr val="000000"/>
                </a:solidFill>
                <a:latin typeface="Poppins" panose="00000500000000000000" pitchFamily="2" charset="0"/>
                <a:cs typeface="Poppins" panose="00000500000000000000" pitchFamily="2" charset="0"/>
              </a:rPr>
              <a:t>Result of our prediction</a:t>
            </a:r>
            <a:endParaRPr lang="en-US" sz="1400" dirty="0">
              <a:solidFill>
                <a:schemeClr val="tx1">
                  <a:lumMod val="95000"/>
                  <a:lumOff val="5000"/>
                </a:schemeClr>
              </a:solidFill>
              <a:latin typeface="Poppins" panose="00000500000000000000" pitchFamily="2" charset="0"/>
              <a:cs typeface="Poppins" panose="00000500000000000000" pitchFamily="2" charset="0"/>
            </a:endParaRPr>
          </a:p>
        </p:txBody>
      </p:sp>
      <p:sp>
        <p:nvSpPr>
          <p:cNvPr id="28" name="Title 1">
            <a:extLst>
              <a:ext uri="{FF2B5EF4-FFF2-40B4-BE49-F238E27FC236}">
                <a16:creationId xmlns:a16="http://schemas.microsoft.com/office/drawing/2014/main" id="{7D053589-3C15-4BE8-81FE-9A1B5E8E71C5}"/>
              </a:ext>
            </a:extLst>
          </p:cNvPr>
          <p:cNvSpPr txBox="1">
            <a:spLocks/>
          </p:cNvSpPr>
          <p:nvPr/>
        </p:nvSpPr>
        <p:spPr>
          <a:xfrm>
            <a:off x="2968415" y="1397370"/>
            <a:ext cx="5663131" cy="643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600" b="1" dirty="0">
                <a:solidFill>
                  <a:schemeClr val="tx1">
                    <a:lumMod val="95000"/>
                    <a:lumOff val="5000"/>
                  </a:schemeClr>
                </a:solidFill>
                <a:latin typeface="Poppins" panose="00000500000000000000" pitchFamily="2" charset="0"/>
                <a:cs typeface="Poppins" panose="00000500000000000000" pitchFamily="2" charset="0"/>
              </a:rPr>
              <a:t>Result Comparison</a:t>
            </a:r>
          </a:p>
        </p:txBody>
      </p:sp>
      <p:sp>
        <p:nvSpPr>
          <p:cNvPr id="30" name="TextBox 29">
            <a:extLst>
              <a:ext uri="{FF2B5EF4-FFF2-40B4-BE49-F238E27FC236}">
                <a16:creationId xmlns:a16="http://schemas.microsoft.com/office/drawing/2014/main" id="{C7AE5BDC-B13D-4BE5-BFA1-E127A9A19B9D}"/>
              </a:ext>
            </a:extLst>
          </p:cNvPr>
          <p:cNvSpPr txBox="1"/>
          <p:nvPr/>
        </p:nvSpPr>
        <p:spPr>
          <a:xfrm>
            <a:off x="402132" y="6184329"/>
            <a:ext cx="7862702" cy="414344"/>
          </a:xfrm>
          <a:prstGeom prst="rect">
            <a:avLst/>
          </a:prstGeom>
          <a:noFill/>
        </p:spPr>
        <p:txBody>
          <a:bodyPr wrap="square">
            <a:spAutoFit/>
          </a:bodyPr>
          <a:lstStyle/>
          <a:p>
            <a:pPr marL="304800" marR="0" indent="-304800">
              <a:lnSpc>
                <a:spcPct val="107000"/>
              </a:lnSpc>
              <a:spcBef>
                <a:spcPts val="0"/>
              </a:spcBef>
              <a:spcAft>
                <a:spcPts val="800"/>
              </a:spcAft>
            </a:pPr>
            <a:r>
              <a:rPr lang="en-US" sz="10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sz="1000" b="1"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Singh, C., &amp; Anuranjan. (n.d.). </a:t>
            </a:r>
            <a:r>
              <a:rPr lang="en-US" sz="1000" b="1" i="1"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Predicting Dengue Spread in San Juan and Iquitos using Machine Learning</a:t>
            </a:r>
            <a:r>
              <a:rPr lang="en-US" sz="1000" b="1" dirty="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 https://www.researchgate.net/publication/339473958_Predicting_Dengue_Spread_in_San_Juan_and_Iquitos_using_Machine_Learning</a:t>
            </a:r>
            <a:endParaRPr lang="en-US" sz="1000" b="1" dirty="0">
              <a:solidFill>
                <a:schemeClr val="accent1">
                  <a:lumMod val="75000"/>
                </a:schemeClr>
              </a:solidFill>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977349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63ED61-396D-4AD4-A2B4-F75A6CFF7485}"/>
              </a:ext>
            </a:extLst>
          </p:cNvPr>
          <p:cNvSpPr txBox="1">
            <a:spLocks/>
          </p:cNvSpPr>
          <p:nvPr/>
        </p:nvSpPr>
        <p:spPr>
          <a:xfrm>
            <a:off x="2353585" y="2272648"/>
            <a:ext cx="7711633" cy="2758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600" b="1" dirty="0">
                <a:solidFill>
                  <a:schemeClr val="tx1">
                    <a:lumMod val="95000"/>
                    <a:lumOff val="5000"/>
                  </a:schemeClr>
                </a:solidFill>
                <a:latin typeface="Poppins" panose="00000500000000000000" pitchFamily="2" charset="0"/>
                <a:cs typeface="Poppins" panose="00000500000000000000" pitchFamily="2" charset="0"/>
              </a:rPr>
              <a:t>Limitations</a:t>
            </a:r>
          </a:p>
          <a:p>
            <a:pPr algn="ctr">
              <a:lnSpc>
                <a:spcPct val="100000"/>
              </a:lnSpc>
            </a:pPr>
            <a:endParaRPr lang="en-US" sz="2800" b="1" dirty="0">
              <a:solidFill>
                <a:schemeClr val="tx1">
                  <a:lumMod val="95000"/>
                  <a:lumOff val="5000"/>
                </a:schemeClr>
              </a:solidFill>
              <a:latin typeface="Poppins" panose="00000500000000000000" pitchFamily="2" charset="0"/>
              <a:cs typeface="Poppins" panose="00000500000000000000" pitchFamily="2" charset="0"/>
            </a:endParaRPr>
          </a:p>
          <a:p>
            <a:pPr algn="ctr">
              <a:lnSpc>
                <a:spcPct val="100000"/>
              </a:lnSpc>
            </a:pPr>
            <a:r>
              <a:rPr lang="en-US" sz="2000" dirty="0">
                <a:solidFill>
                  <a:schemeClr val="tx1">
                    <a:lumMod val="95000"/>
                    <a:lumOff val="5000"/>
                  </a:schemeClr>
                </a:solidFill>
                <a:latin typeface="Poppins" panose="00000500000000000000" pitchFamily="2" charset="0"/>
                <a:cs typeface="Poppins" panose="00000500000000000000" pitchFamily="2" charset="0"/>
              </a:rPr>
              <a:t>Because of the continuous dataset we only use Regression, otherwise we could apply </a:t>
            </a:r>
            <a:r>
              <a:rPr lang="en-US" sz="2000" b="1" dirty="0">
                <a:solidFill>
                  <a:schemeClr val="tx1">
                    <a:lumMod val="95000"/>
                    <a:lumOff val="5000"/>
                  </a:schemeClr>
                </a:solidFill>
                <a:latin typeface="Poppins" panose="00000500000000000000" pitchFamily="2" charset="0"/>
                <a:cs typeface="Poppins" panose="00000500000000000000" pitchFamily="2" charset="0"/>
              </a:rPr>
              <a:t>Classification</a:t>
            </a:r>
            <a:r>
              <a:rPr lang="en-US" sz="2000" dirty="0">
                <a:solidFill>
                  <a:schemeClr val="tx1">
                    <a:lumMod val="95000"/>
                    <a:lumOff val="5000"/>
                  </a:schemeClr>
                </a:solidFill>
                <a:latin typeface="Poppins" panose="00000500000000000000" pitchFamily="2" charset="0"/>
                <a:cs typeface="Poppins" panose="00000500000000000000" pitchFamily="2" charset="0"/>
              </a:rPr>
              <a:t> too.</a:t>
            </a:r>
          </a:p>
        </p:txBody>
      </p:sp>
      <p:pic>
        <p:nvPicPr>
          <p:cNvPr id="3" name="Picture 2">
            <a:extLst>
              <a:ext uri="{FF2B5EF4-FFF2-40B4-BE49-F238E27FC236}">
                <a16:creationId xmlns:a16="http://schemas.microsoft.com/office/drawing/2014/main" id="{47800855-4870-4A9B-B4B4-2AB65A3BE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531" y="1503672"/>
            <a:ext cx="1008937" cy="1008937"/>
          </a:xfrm>
          <a:prstGeom prst="rect">
            <a:avLst/>
          </a:prstGeom>
        </p:spPr>
      </p:pic>
    </p:spTree>
    <p:extLst>
      <p:ext uri="{BB962C8B-B14F-4D97-AF65-F5344CB8AC3E}">
        <p14:creationId xmlns:p14="http://schemas.microsoft.com/office/powerpoint/2010/main" val="1843478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63ED61-396D-4AD4-A2B4-F75A6CFF7485}"/>
              </a:ext>
            </a:extLst>
          </p:cNvPr>
          <p:cNvSpPr txBox="1">
            <a:spLocks/>
          </p:cNvSpPr>
          <p:nvPr/>
        </p:nvSpPr>
        <p:spPr>
          <a:xfrm>
            <a:off x="2039315" y="3004172"/>
            <a:ext cx="8113367" cy="275832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600" b="1" dirty="0">
                <a:solidFill>
                  <a:schemeClr val="tx1">
                    <a:lumMod val="95000"/>
                    <a:lumOff val="5000"/>
                  </a:schemeClr>
                </a:solidFill>
                <a:latin typeface="Poppins" panose="00000500000000000000" pitchFamily="2" charset="0"/>
                <a:cs typeface="Poppins" panose="00000500000000000000" pitchFamily="2" charset="0"/>
              </a:rPr>
              <a:t>Future Work</a:t>
            </a:r>
          </a:p>
          <a:p>
            <a:pPr algn="ctr">
              <a:lnSpc>
                <a:spcPct val="100000"/>
              </a:lnSpc>
            </a:pPr>
            <a:endParaRPr lang="en-US" sz="2800" b="1" dirty="0">
              <a:solidFill>
                <a:schemeClr val="tx1">
                  <a:lumMod val="95000"/>
                  <a:lumOff val="5000"/>
                </a:schemeClr>
              </a:solidFill>
              <a:latin typeface="Poppins" panose="00000500000000000000" pitchFamily="2" charset="0"/>
              <a:cs typeface="Poppins" panose="00000500000000000000" pitchFamily="2" charset="0"/>
            </a:endParaRPr>
          </a:p>
          <a:p>
            <a:pPr algn="ctr">
              <a:lnSpc>
                <a:spcPct val="100000"/>
              </a:lnSpc>
            </a:pPr>
            <a:r>
              <a:rPr lang="en-US" sz="2000" b="0" i="0" dirty="0">
                <a:solidFill>
                  <a:srgbClr val="050505"/>
                </a:solidFill>
                <a:effectLst/>
                <a:latin typeface="Poppins" panose="00000500000000000000" pitchFamily="2" charset="0"/>
                <a:cs typeface="Poppins" panose="00000500000000000000" pitchFamily="2" charset="0"/>
              </a:rPr>
              <a:t>The target can be increased with </a:t>
            </a:r>
            <a:r>
              <a:rPr lang="en-US" sz="2000" b="1" i="0" dirty="0">
                <a:solidFill>
                  <a:srgbClr val="050505"/>
                </a:solidFill>
                <a:effectLst/>
                <a:latin typeface="Poppins" panose="00000500000000000000" pitchFamily="2" charset="0"/>
                <a:cs typeface="Poppins" panose="00000500000000000000" pitchFamily="2" charset="0"/>
              </a:rPr>
              <a:t>collaboration with more organizations</a:t>
            </a:r>
            <a:r>
              <a:rPr lang="en-US" sz="2000" b="0" i="0" dirty="0">
                <a:solidFill>
                  <a:srgbClr val="050505"/>
                </a:solidFill>
                <a:effectLst/>
                <a:latin typeface="Poppins" panose="00000500000000000000" pitchFamily="2" charset="0"/>
                <a:cs typeface="Poppins" panose="00000500000000000000" pitchFamily="2" charset="0"/>
              </a:rPr>
              <a:t> and more </a:t>
            </a:r>
            <a:r>
              <a:rPr lang="en-US" sz="2000" b="1" i="0" dirty="0">
                <a:solidFill>
                  <a:srgbClr val="050505"/>
                </a:solidFill>
                <a:effectLst/>
                <a:latin typeface="Poppins" panose="00000500000000000000" pitchFamily="2" charset="0"/>
                <a:cs typeface="Poppins" panose="00000500000000000000" pitchFamily="2" charset="0"/>
              </a:rPr>
              <a:t>Machine Learning techniques </a:t>
            </a:r>
            <a:r>
              <a:rPr lang="en-US" sz="2000" b="0" i="0" dirty="0">
                <a:solidFill>
                  <a:srgbClr val="050505"/>
                </a:solidFill>
                <a:effectLst/>
                <a:latin typeface="Poppins" panose="00000500000000000000" pitchFamily="2" charset="0"/>
                <a:cs typeface="Poppins" panose="00000500000000000000" pitchFamily="2" charset="0"/>
              </a:rPr>
              <a:t>could be applied to gain a more accurate prediction</a:t>
            </a:r>
          </a:p>
          <a:p>
            <a:pPr algn="ctr">
              <a:lnSpc>
                <a:spcPct val="100000"/>
              </a:lnSpc>
            </a:pPr>
            <a:endParaRPr lang="en-US" sz="2000" dirty="0">
              <a:solidFill>
                <a:srgbClr val="050505"/>
              </a:solidFill>
              <a:latin typeface="Poppins" panose="00000500000000000000" pitchFamily="2" charset="0"/>
              <a:cs typeface="Poppins" panose="00000500000000000000" pitchFamily="2" charset="0"/>
            </a:endParaRPr>
          </a:p>
          <a:p>
            <a:pPr algn="ctr">
              <a:lnSpc>
                <a:spcPct val="100000"/>
              </a:lnSpc>
            </a:pPr>
            <a:r>
              <a:rPr lang="en-US" sz="2000" b="0" i="0" dirty="0">
                <a:solidFill>
                  <a:srgbClr val="050505"/>
                </a:solidFill>
                <a:effectLst/>
                <a:latin typeface="Poppins" panose="00000500000000000000" pitchFamily="2" charset="0"/>
                <a:cs typeface="Poppins" panose="00000500000000000000" pitchFamily="2" charset="0"/>
              </a:rPr>
              <a:t>These result can further be developed by using models that are known to work better for </a:t>
            </a:r>
            <a:r>
              <a:rPr lang="en-US" sz="2000" b="1" i="0" dirty="0">
                <a:solidFill>
                  <a:srgbClr val="050505"/>
                </a:solidFill>
                <a:effectLst/>
                <a:latin typeface="Poppins" panose="00000500000000000000" pitchFamily="2" charset="0"/>
                <a:cs typeface="Poppins" panose="00000500000000000000" pitchFamily="2" charset="0"/>
              </a:rPr>
              <a:t>Time Series based data </a:t>
            </a:r>
            <a:r>
              <a:rPr lang="en-US" sz="2000" b="0" i="0" dirty="0">
                <a:solidFill>
                  <a:srgbClr val="050505"/>
                </a:solidFill>
                <a:effectLst/>
                <a:latin typeface="Poppins" panose="00000500000000000000" pitchFamily="2" charset="0"/>
                <a:cs typeface="Poppins" panose="00000500000000000000" pitchFamily="2" charset="0"/>
              </a:rPr>
              <a:t>like the </a:t>
            </a:r>
            <a:r>
              <a:rPr lang="en-US" sz="2000" b="1" i="0" dirty="0">
                <a:solidFill>
                  <a:srgbClr val="050505"/>
                </a:solidFill>
                <a:effectLst/>
                <a:latin typeface="Poppins" panose="00000500000000000000" pitchFamily="2" charset="0"/>
                <a:cs typeface="Poppins" panose="00000500000000000000" pitchFamily="2" charset="0"/>
              </a:rPr>
              <a:t>ARIMA</a:t>
            </a:r>
            <a:r>
              <a:rPr lang="en-US" sz="2000" b="0" i="0" dirty="0">
                <a:solidFill>
                  <a:srgbClr val="050505"/>
                </a:solidFill>
                <a:effectLst/>
                <a:latin typeface="Poppins" panose="00000500000000000000" pitchFamily="2" charset="0"/>
                <a:cs typeface="Poppins" panose="00000500000000000000" pitchFamily="2" charset="0"/>
              </a:rPr>
              <a:t> model.</a:t>
            </a:r>
            <a:endParaRPr lang="en-US" sz="2000" dirty="0">
              <a:solidFill>
                <a:schemeClr val="tx1">
                  <a:lumMod val="95000"/>
                  <a:lumOff val="5000"/>
                </a:schemeClr>
              </a:solidFill>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D61B8BB2-9ADA-4B57-B5D6-6E1147EA0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5543297" y="1519405"/>
            <a:ext cx="1105401" cy="1105401"/>
          </a:xfrm>
          <a:prstGeom prst="rect">
            <a:avLst/>
          </a:prstGeom>
        </p:spPr>
      </p:pic>
    </p:spTree>
    <p:extLst>
      <p:ext uri="{BB962C8B-B14F-4D97-AF65-F5344CB8AC3E}">
        <p14:creationId xmlns:p14="http://schemas.microsoft.com/office/powerpoint/2010/main" val="317683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23480-EA1F-431F-AAAA-04C025779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626" y="1883797"/>
            <a:ext cx="2639528" cy="2639528"/>
          </a:xfrm>
          <a:prstGeom prst="rect">
            <a:avLst/>
          </a:prstGeom>
        </p:spPr>
      </p:pic>
    </p:spTree>
    <p:extLst>
      <p:ext uri="{BB962C8B-B14F-4D97-AF65-F5344CB8AC3E}">
        <p14:creationId xmlns:p14="http://schemas.microsoft.com/office/powerpoint/2010/main" val="93290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8;p29">
            <a:extLst>
              <a:ext uri="{FF2B5EF4-FFF2-40B4-BE49-F238E27FC236}">
                <a16:creationId xmlns:a16="http://schemas.microsoft.com/office/drawing/2014/main" id="{D444180C-5E2C-4058-9A19-C6700F938470}"/>
              </a:ext>
            </a:extLst>
          </p:cNvPr>
          <p:cNvSpPr txBox="1">
            <a:spLocks noGrp="1"/>
          </p:cNvSpPr>
          <p:nvPr>
            <p:ph type="title"/>
          </p:nvPr>
        </p:nvSpPr>
        <p:spPr>
          <a:xfrm>
            <a:off x="895865" y="2793981"/>
            <a:ext cx="10515600" cy="13255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cap="none" spc="0" dirty="0">
                <a:ln w="0"/>
                <a:solidFill>
                  <a:schemeClr val="tx1"/>
                </a:solidFill>
                <a:latin typeface="Poppins" panose="00000500000000000000" pitchFamily="2" charset="0"/>
                <a:cs typeface="Poppins" panose="00000500000000000000" pitchFamily="2" charset="0"/>
              </a:rPr>
              <a:t>Motivation</a:t>
            </a:r>
            <a:endParaRPr dirty="0">
              <a:solidFill>
                <a:schemeClr val="tx1"/>
              </a:solidFill>
              <a:latin typeface="Poppins" panose="00000500000000000000" pitchFamily="2" charset="0"/>
              <a:cs typeface="Poppins" panose="00000500000000000000" pitchFamily="2" charset="0"/>
            </a:endParaRPr>
          </a:p>
        </p:txBody>
      </p:sp>
      <p:sp>
        <p:nvSpPr>
          <p:cNvPr id="5" name="Google Shape;1164;p30">
            <a:extLst>
              <a:ext uri="{FF2B5EF4-FFF2-40B4-BE49-F238E27FC236}">
                <a16:creationId xmlns:a16="http://schemas.microsoft.com/office/drawing/2014/main" id="{E6AD91CB-1EFA-497A-96A8-FD81F73F3A49}"/>
              </a:ext>
            </a:extLst>
          </p:cNvPr>
          <p:cNvSpPr txBox="1">
            <a:spLocks/>
          </p:cNvSpPr>
          <p:nvPr/>
        </p:nvSpPr>
        <p:spPr>
          <a:xfrm>
            <a:off x="2803247" y="4010934"/>
            <a:ext cx="6700837" cy="135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jdhani"/>
              <a:buNone/>
              <a:defRPr sz="1800" b="0" i="0" u="none" strike="noStrike" cap="none">
                <a:solidFill>
                  <a:schemeClr val="dk1"/>
                </a:solidFill>
                <a:latin typeface="Rajdhani"/>
                <a:ea typeface="Rajdhani"/>
                <a:cs typeface="Rajdhani"/>
                <a:sym typeface="Rajdhani"/>
              </a:defRPr>
            </a:lvl1pPr>
            <a:lvl2pPr marL="914400" marR="0" lvl="1"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pPr marL="0" indent="0" algn="ctr"/>
            <a:r>
              <a:rPr lang="en-US" dirty="0">
                <a:solidFill>
                  <a:schemeClr val="tx1"/>
                </a:solidFill>
                <a:latin typeface="Poppins" panose="00000500000000000000" pitchFamily="2" charset="0"/>
                <a:cs typeface="Poppins" panose="00000500000000000000" pitchFamily="2" charset="0"/>
              </a:rPr>
              <a:t> The primary </a:t>
            </a:r>
            <a:r>
              <a:rPr lang="en-US" b="1" dirty="0">
                <a:solidFill>
                  <a:schemeClr val="tx1"/>
                </a:solidFill>
                <a:latin typeface="Poppins" panose="00000500000000000000" pitchFamily="2" charset="0"/>
                <a:cs typeface="Poppins" panose="00000500000000000000" pitchFamily="2" charset="0"/>
              </a:rPr>
              <a:t>motivation</a:t>
            </a:r>
            <a:r>
              <a:rPr lang="en-US" dirty="0">
                <a:solidFill>
                  <a:schemeClr val="tx1"/>
                </a:solidFill>
                <a:latin typeface="Poppins" panose="00000500000000000000" pitchFamily="2" charset="0"/>
                <a:cs typeface="Poppins" panose="00000500000000000000" pitchFamily="2" charset="0"/>
              </a:rPr>
              <a:t> of this project is to handle the continuous data with several decisions in such a severe problem like </a:t>
            </a:r>
            <a:r>
              <a:rPr lang="en-US" b="1" dirty="0">
                <a:solidFill>
                  <a:schemeClr val="tx1"/>
                </a:solidFill>
                <a:latin typeface="Poppins" panose="00000500000000000000" pitchFamily="2" charset="0"/>
                <a:cs typeface="Poppins" panose="00000500000000000000" pitchFamily="2" charset="0"/>
              </a:rPr>
              <a:t>dengue</a:t>
            </a:r>
            <a:r>
              <a:rPr lang="en-US" dirty="0">
                <a:solidFill>
                  <a:schemeClr val="tx1"/>
                </a:solidFill>
                <a:latin typeface="Poppins" panose="00000500000000000000" pitchFamily="2" charset="0"/>
                <a:cs typeface="Poppins" panose="00000500000000000000" pitchFamily="2" charset="0"/>
              </a:rPr>
              <a:t> </a:t>
            </a:r>
            <a:r>
              <a:rPr lang="en-US" b="1" dirty="0">
                <a:solidFill>
                  <a:schemeClr val="tx1"/>
                </a:solidFill>
                <a:latin typeface="Poppins" panose="00000500000000000000" pitchFamily="2" charset="0"/>
                <a:cs typeface="Poppins" panose="00000500000000000000" pitchFamily="2" charset="0"/>
              </a:rPr>
              <a:t>forecasting.</a:t>
            </a:r>
            <a:endParaRPr lang="en-US" dirty="0">
              <a:solidFill>
                <a:schemeClr val="tx1"/>
              </a:solidFill>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27A1676B-AFF0-459C-8832-2DE75298D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769" y="1212670"/>
            <a:ext cx="1638461" cy="1638461"/>
          </a:xfrm>
          <a:prstGeom prst="rect">
            <a:avLst/>
          </a:prstGeom>
        </p:spPr>
      </p:pic>
    </p:spTree>
    <p:extLst>
      <p:ext uri="{BB962C8B-B14F-4D97-AF65-F5344CB8AC3E}">
        <p14:creationId xmlns:p14="http://schemas.microsoft.com/office/powerpoint/2010/main" val="399376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476575D-E491-4683-9619-515AC3EC0755}"/>
              </a:ext>
            </a:extLst>
          </p:cNvPr>
          <p:cNvSpPr>
            <a:spLocks noGrp="1"/>
          </p:cNvSpPr>
          <p:nvPr>
            <p:ph type="title"/>
          </p:nvPr>
        </p:nvSpPr>
        <p:spPr>
          <a:xfrm>
            <a:off x="3341100" y="3288233"/>
            <a:ext cx="5509800" cy="711274"/>
          </a:xfrm>
        </p:spPr>
        <p:txBody>
          <a:bodyPr>
            <a:normAutofit/>
          </a:bodyPr>
          <a:lstStyle/>
          <a:p>
            <a:pPr algn="ctr"/>
            <a:r>
              <a:rPr lang="en-US" sz="4000" b="1" dirty="0">
                <a:latin typeface="Poppins" panose="00000500000000000000" pitchFamily="2" charset="0"/>
                <a:cs typeface="Poppins" panose="00000500000000000000" pitchFamily="2" charset="0"/>
              </a:rPr>
              <a:t>Aim and Objective</a:t>
            </a:r>
            <a:endParaRPr lang="en-US" b="1" dirty="0"/>
          </a:p>
        </p:txBody>
      </p:sp>
      <p:sp>
        <p:nvSpPr>
          <p:cNvPr id="5" name="Google Shape;1164;p30">
            <a:extLst>
              <a:ext uri="{FF2B5EF4-FFF2-40B4-BE49-F238E27FC236}">
                <a16:creationId xmlns:a16="http://schemas.microsoft.com/office/drawing/2014/main" id="{8B38F6D7-D434-417E-85A7-006B8A762BB0}"/>
              </a:ext>
            </a:extLst>
          </p:cNvPr>
          <p:cNvSpPr txBox="1">
            <a:spLocks/>
          </p:cNvSpPr>
          <p:nvPr/>
        </p:nvSpPr>
        <p:spPr>
          <a:xfrm>
            <a:off x="2504303" y="3999507"/>
            <a:ext cx="7183394" cy="143558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dirty="0">
                <a:latin typeface="Poppins" panose="00000500000000000000" pitchFamily="2" charset="0"/>
                <a:cs typeface="Poppins" panose="00000500000000000000" pitchFamily="2" charset="0"/>
              </a:rPr>
              <a:t>A dengue early warning system aims </a:t>
            </a:r>
            <a:r>
              <a:rPr lang="en-US" sz="1800" b="1" dirty="0">
                <a:latin typeface="Poppins" panose="00000500000000000000" pitchFamily="2" charset="0"/>
                <a:cs typeface="Poppins" panose="00000500000000000000" pitchFamily="2" charset="0"/>
              </a:rPr>
              <a:t>to prevent a dengue outbreak</a:t>
            </a:r>
            <a:r>
              <a:rPr lang="en-US" sz="1800" dirty="0">
                <a:latin typeface="Poppins" panose="00000500000000000000" pitchFamily="2" charset="0"/>
                <a:cs typeface="Poppins" panose="00000500000000000000" pitchFamily="2" charset="0"/>
              </a:rPr>
              <a:t> by providing an accurate prediction of a rise in dengue cases and sufficient time to allow timely decisions and preventive measures to be taken by local authorities.</a:t>
            </a:r>
          </a:p>
        </p:txBody>
      </p:sp>
      <p:pic>
        <p:nvPicPr>
          <p:cNvPr id="7" name="Picture 6">
            <a:extLst>
              <a:ext uri="{FF2B5EF4-FFF2-40B4-BE49-F238E27FC236}">
                <a16:creationId xmlns:a16="http://schemas.microsoft.com/office/drawing/2014/main" id="{512B09E7-5FE1-4E5B-9A3F-0D1A7A8C21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413" y="1692498"/>
            <a:ext cx="1391173" cy="1391173"/>
          </a:xfrm>
          <a:prstGeom prst="rect">
            <a:avLst/>
          </a:prstGeom>
        </p:spPr>
      </p:pic>
    </p:spTree>
    <p:extLst>
      <p:ext uri="{BB962C8B-B14F-4D97-AF65-F5344CB8AC3E}">
        <p14:creationId xmlns:p14="http://schemas.microsoft.com/office/powerpoint/2010/main" val="411816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70;p31">
            <a:extLst>
              <a:ext uri="{FF2B5EF4-FFF2-40B4-BE49-F238E27FC236}">
                <a16:creationId xmlns:a16="http://schemas.microsoft.com/office/drawing/2014/main" id="{DAFF2B76-5494-4D81-87F0-4652B8FB02DB}"/>
              </a:ext>
            </a:extLst>
          </p:cNvPr>
          <p:cNvSpPr txBox="1">
            <a:spLocks noGrp="1"/>
          </p:cNvSpPr>
          <p:nvPr>
            <p:ph type="title"/>
          </p:nvPr>
        </p:nvSpPr>
        <p:spPr>
          <a:xfrm>
            <a:off x="1544730" y="919044"/>
            <a:ext cx="3057498"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Poppins" panose="00000500000000000000" pitchFamily="2" charset="0"/>
                <a:cs typeface="Poppins" panose="00000500000000000000" pitchFamily="2" charset="0"/>
              </a:rPr>
              <a:t>Dataset</a:t>
            </a:r>
            <a:endParaRPr b="1" dirty="0">
              <a:latin typeface="Poppins" panose="00000500000000000000" pitchFamily="2" charset="0"/>
              <a:cs typeface="Poppins" panose="00000500000000000000" pitchFamily="2" charset="0"/>
            </a:endParaRPr>
          </a:p>
        </p:txBody>
      </p:sp>
      <p:sp>
        <p:nvSpPr>
          <p:cNvPr id="5" name="Google Shape;1171;p31">
            <a:extLst>
              <a:ext uri="{FF2B5EF4-FFF2-40B4-BE49-F238E27FC236}">
                <a16:creationId xmlns:a16="http://schemas.microsoft.com/office/drawing/2014/main" id="{FA86949D-B531-44E2-A479-F185C31C3770}"/>
              </a:ext>
            </a:extLst>
          </p:cNvPr>
          <p:cNvSpPr txBox="1">
            <a:spLocks/>
          </p:cNvSpPr>
          <p:nvPr/>
        </p:nvSpPr>
        <p:spPr>
          <a:xfrm>
            <a:off x="1153685" y="1491743"/>
            <a:ext cx="6897086" cy="492495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pPr>
            <a:r>
              <a:rPr lang="en-US" sz="1800" dirty="0">
                <a:ln w="0"/>
                <a:latin typeface="Poppins" panose="00000500000000000000" pitchFamily="2" charset="0"/>
                <a:cs typeface="Poppins" panose="00000500000000000000" pitchFamily="2" charset="0"/>
              </a:rPr>
              <a:t>A</a:t>
            </a:r>
            <a:r>
              <a:rPr lang="en-US" sz="1800"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 </a:t>
            </a:r>
            <a:r>
              <a:rPr lang="en-US" sz="1800" dirty="0">
                <a:ln w="0"/>
                <a:latin typeface="Poppins" panose="00000500000000000000" pitchFamily="2" charset="0"/>
                <a:cs typeface="Poppins" panose="00000500000000000000" pitchFamily="2" charset="0"/>
              </a:rPr>
              <a:t>dataset named “Dengue Cases and Metrological ” has been used.  </a:t>
            </a:r>
          </a:p>
          <a:p>
            <a:pPr marL="457200" indent="-457200">
              <a:lnSpc>
                <a:spcPct val="150000"/>
              </a:lnSpc>
            </a:pPr>
            <a:r>
              <a:rPr lang="en-US" sz="1800" dirty="0">
                <a:ln w="0"/>
                <a:latin typeface="Poppins" panose="00000500000000000000" pitchFamily="2" charset="0"/>
                <a:cs typeface="Poppins" panose="00000500000000000000" pitchFamily="2" charset="0"/>
              </a:rPr>
              <a:t>It consists with </a:t>
            </a:r>
            <a:r>
              <a:rPr lang="en-US" sz="1800" b="1" dirty="0">
                <a:ln w="0"/>
                <a:latin typeface="Poppins" panose="00000500000000000000" pitchFamily="2" charset="0"/>
                <a:cs typeface="Poppins" panose="00000500000000000000" pitchFamily="2" charset="0"/>
              </a:rPr>
              <a:t>dengue </a:t>
            </a:r>
            <a:r>
              <a:rPr lang="en-US" sz="1800" dirty="0">
                <a:ln w="0"/>
                <a:latin typeface="Poppins" panose="00000500000000000000" pitchFamily="2" charset="0"/>
                <a:cs typeface="Poppins" panose="00000500000000000000" pitchFamily="2" charset="0"/>
              </a:rPr>
              <a:t>related and </a:t>
            </a:r>
            <a:r>
              <a:rPr lang="en-US" sz="1800" b="1" dirty="0">
                <a:ln w="0"/>
                <a:latin typeface="Poppins" panose="00000500000000000000" pitchFamily="2" charset="0"/>
                <a:cs typeface="Poppins" panose="00000500000000000000" pitchFamily="2" charset="0"/>
              </a:rPr>
              <a:t>weather</a:t>
            </a:r>
            <a:r>
              <a:rPr lang="en-US" sz="1800" dirty="0">
                <a:ln w="0"/>
                <a:latin typeface="Poppins" panose="00000500000000000000" pitchFamily="2" charset="0"/>
                <a:cs typeface="Poppins" panose="00000500000000000000" pitchFamily="2" charset="0"/>
              </a:rPr>
              <a:t> related data.</a:t>
            </a:r>
          </a:p>
          <a:p>
            <a:pPr marL="457200" indent="-457200">
              <a:lnSpc>
                <a:spcPct val="150000"/>
              </a:lnSpc>
            </a:pPr>
            <a:r>
              <a:rPr lang="en-US" sz="1800" dirty="0">
                <a:ln w="0"/>
                <a:latin typeface="Poppins" panose="00000500000000000000" pitchFamily="2" charset="0"/>
                <a:cs typeface="Poppins" panose="00000500000000000000" pitchFamily="2" charset="0"/>
              </a:rPr>
              <a:t>There are total </a:t>
            </a:r>
            <a:r>
              <a:rPr lang="en-US" sz="1800" b="1" dirty="0">
                <a:ln w="0"/>
                <a:latin typeface="Poppins" panose="00000500000000000000" pitchFamily="2" charset="0"/>
                <a:cs typeface="Poppins" panose="00000500000000000000" pitchFamily="2" charset="0"/>
              </a:rPr>
              <a:t>24</a:t>
            </a:r>
            <a:r>
              <a:rPr lang="en-US" sz="1800" dirty="0">
                <a:ln w="0"/>
                <a:latin typeface="Poppins" panose="00000500000000000000" pitchFamily="2" charset="0"/>
                <a:cs typeface="Poppins" panose="00000500000000000000" pitchFamily="2" charset="0"/>
              </a:rPr>
              <a:t> features with a sample size of </a:t>
            </a:r>
            <a:r>
              <a:rPr lang="en-US" sz="1800" b="1" dirty="0">
                <a:ln w="0"/>
                <a:latin typeface="Poppins" panose="00000500000000000000" pitchFamily="2" charset="0"/>
                <a:cs typeface="Poppins" panose="00000500000000000000" pitchFamily="2" charset="0"/>
              </a:rPr>
              <a:t>1456</a:t>
            </a:r>
            <a:r>
              <a:rPr lang="en-US" sz="1800" dirty="0">
                <a:ln w="0"/>
                <a:latin typeface="Poppins" panose="00000500000000000000" pitchFamily="2" charset="0"/>
                <a:cs typeface="Poppins" panose="00000500000000000000" pitchFamily="2" charset="0"/>
              </a:rPr>
              <a:t> records.</a:t>
            </a:r>
          </a:p>
          <a:p>
            <a:pPr marL="457200" indent="-457200">
              <a:lnSpc>
                <a:spcPct val="150000"/>
              </a:lnSpc>
            </a:pPr>
            <a:r>
              <a:rPr lang="en-US" sz="1800"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It has been taken from </a:t>
            </a:r>
            <a:r>
              <a:rPr lang="en-US" sz="1800" b="1"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Drivendata</a:t>
            </a:r>
            <a:r>
              <a:rPr lang="en-US" sz="1800"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 and the source link is- </a:t>
            </a:r>
            <a:r>
              <a:rPr lang="en-US" sz="1800"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hlinkClick r:id="rId2"/>
              </a:rPr>
              <a:t>https://www.drivendata.org/competitions/44/dengai-predicting-disease-spread/</a:t>
            </a:r>
            <a:endParaRPr lang="en-US" sz="1800" dirty="0">
              <a:ln w="0"/>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FE8CAC5D-7C2D-419A-8878-5BC2543F6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305" y="2775005"/>
            <a:ext cx="1500325" cy="1500325"/>
          </a:xfrm>
          <a:prstGeom prst="rect">
            <a:avLst/>
          </a:prstGeom>
        </p:spPr>
      </p:pic>
    </p:spTree>
    <p:extLst>
      <p:ext uri="{BB962C8B-B14F-4D97-AF65-F5344CB8AC3E}">
        <p14:creationId xmlns:p14="http://schemas.microsoft.com/office/powerpoint/2010/main" val="524187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43981E-350C-4743-B51E-E8DF01D87F8C}"/>
              </a:ext>
            </a:extLst>
          </p:cNvPr>
          <p:cNvSpPr>
            <a:spLocks noGrp="1"/>
          </p:cNvSpPr>
          <p:nvPr>
            <p:ph type="title"/>
          </p:nvPr>
        </p:nvSpPr>
        <p:spPr>
          <a:xfrm>
            <a:off x="2369035" y="2098590"/>
            <a:ext cx="7203333" cy="1426056"/>
          </a:xfrm>
        </p:spPr>
        <p:txBody>
          <a:bodyPr>
            <a:normAutofit/>
          </a:bodyPr>
          <a:lstStyle/>
          <a:p>
            <a:pPr algn="ctr"/>
            <a:r>
              <a:rPr lang="en-US" b="1" dirty="0">
                <a:latin typeface="Poppins" panose="00000500000000000000" pitchFamily="2" charset="0"/>
                <a:cs typeface="Poppins" panose="00000500000000000000" pitchFamily="2" charset="0"/>
              </a:rPr>
              <a:t>Dengue Surveillance Project Data</a:t>
            </a:r>
          </a:p>
        </p:txBody>
      </p:sp>
      <p:sp>
        <p:nvSpPr>
          <p:cNvPr id="5" name="Subtitle 2">
            <a:extLst>
              <a:ext uri="{FF2B5EF4-FFF2-40B4-BE49-F238E27FC236}">
                <a16:creationId xmlns:a16="http://schemas.microsoft.com/office/drawing/2014/main" id="{07D1F53C-D1FB-4EDA-8735-87453E56CD80}"/>
              </a:ext>
            </a:extLst>
          </p:cNvPr>
          <p:cNvSpPr txBox="1">
            <a:spLocks/>
          </p:cNvSpPr>
          <p:nvPr/>
        </p:nvSpPr>
        <p:spPr>
          <a:xfrm>
            <a:off x="3341100" y="3983428"/>
            <a:ext cx="2754900" cy="246006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500" b="1" dirty="0">
                <a:latin typeface="Poppins" panose="00000500000000000000" pitchFamily="2" charset="0"/>
                <a:cs typeface="Poppins" panose="00000500000000000000" pitchFamily="2" charset="0"/>
              </a:rPr>
              <a:t> Time Frame</a:t>
            </a:r>
          </a:p>
          <a:p>
            <a:endParaRPr lang="en-US" b="1" dirty="0">
              <a:latin typeface="Poppins" panose="00000500000000000000" pitchFamily="2" charset="0"/>
              <a:cs typeface="Poppins" panose="00000500000000000000" pitchFamily="2" charset="0"/>
            </a:endParaRPr>
          </a:p>
          <a:p>
            <a:pPr algn="ctr"/>
            <a:r>
              <a:rPr lang="en-US" sz="3500" dirty="0">
                <a:latin typeface="Poppins" panose="00000500000000000000" pitchFamily="2" charset="0"/>
                <a:cs typeface="Poppins" panose="00000500000000000000" pitchFamily="2" charset="0"/>
              </a:rPr>
              <a:t>1999-2008(San Juan)</a:t>
            </a:r>
          </a:p>
          <a:p>
            <a:pPr algn="ctr"/>
            <a:r>
              <a:rPr lang="en-US" sz="3500" dirty="0">
                <a:latin typeface="Poppins" panose="00000500000000000000" pitchFamily="2" charset="0"/>
                <a:cs typeface="Poppins" panose="00000500000000000000" pitchFamily="2" charset="0"/>
              </a:rPr>
              <a:t>Records- 936</a:t>
            </a:r>
          </a:p>
          <a:p>
            <a:pPr algn="ctr"/>
            <a:endParaRPr lang="en-US" sz="3500" dirty="0">
              <a:latin typeface="Poppins" panose="00000500000000000000" pitchFamily="2" charset="0"/>
              <a:cs typeface="Poppins" panose="00000500000000000000" pitchFamily="2" charset="0"/>
            </a:endParaRPr>
          </a:p>
          <a:p>
            <a:pPr algn="ctr"/>
            <a:r>
              <a:rPr lang="en-US" sz="3500" dirty="0">
                <a:latin typeface="Poppins" panose="00000500000000000000" pitchFamily="2" charset="0"/>
                <a:cs typeface="Poppins" panose="00000500000000000000" pitchFamily="2" charset="0"/>
              </a:rPr>
              <a:t>2000-2010(Iquitos)</a:t>
            </a:r>
          </a:p>
          <a:p>
            <a:pPr algn="ctr"/>
            <a:r>
              <a:rPr lang="en-US" sz="3500" dirty="0">
                <a:latin typeface="Poppins" panose="00000500000000000000" pitchFamily="2" charset="0"/>
                <a:cs typeface="Poppins" panose="00000500000000000000" pitchFamily="2" charset="0"/>
              </a:rPr>
              <a:t>Records- 520</a:t>
            </a:r>
          </a:p>
          <a:p>
            <a:pPr marL="0" indent="0">
              <a:buNone/>
            </a:pPr>
            <a:r>
              <a:rPr lang="en-US" sz="4800" dirty="0">
                <a:latin typeface="Poppins" panose="00000500000000000000" pitchFamily="2" charset="0"/>
                <a:cs typeface="Poppins" panose="00000500000000000000" pitchFamily="2" charset="0"/>
              </a:rPr>
              <a:t> </a:t>
            </a:r>
          </a:p>
        </p:txBody>
      </p:sp>
      <p:sp>
        <p:nvSpPr>
          <p:cNvPr id="6" name="Subtitle 2">
            <a:extLst>
              <a:ext uri="{FF2B5EF4-FFF2-40B4-BE49-F238E27FC236}">
                <a16:creationId xmlns:a16="http://schemas.microsoft.com/office/drawing/2014/main" id="{20D11A15-B86F-4084-80DF-B61504948434}"/>
              </a:ext>
            </a:extLst>
          </p:cNvPr>
          <p:cNvSpPr txBox="1">
            <a:spLocks/>
          </p:cNvSpPr>
          <p:nvPr/>
        </p:nvSpPr>
        <p:spPr>
          <a:xfrm>
            <a:off x="6481454" y="3836262"/>
            <a:ext cx="2358813" cy="216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jdhani"/>
              <a:buNone/>
              <a:defRPr sz="1800" b="0" i="0" u="none" strike="noStrike" cap="none">
                <a:solidFill>
                  <a:schemeClr val="dk1"/>
                </a:solidFill>
                <a:latin typeface="Rajdhani"/>
                <a:ea typeface="Rajdhani"/>
                <a:cs typeface="Rajdhani"/>
                <a:sym typeface="Rajdhani"/>
              </a:defRPr>
            </a:lvl1pPr>
            <a:lvl2pPr marL="914400" marR="0" lvl="1"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ctr" rtl="0">
              <a:lnSpc>
                <a:spcPct val="100000"/>
              </a:lnSpc>
              <a:spcBef>
                <a:spcPts val="1600"/>
              </a:spcBef>
              <a:spcAft>
                <a:spcPts val="160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r>
              <a:rPr lang="en-US" sz="2000" b="1" dirty="0">
                <a:latin typeface="Poppins" panose="00000500000000000000" pitchFamily="2" charset="0"/>
                <a:cs typeface="Poppins" panose="00000500000000000000" pitchFamily="2" charset="0"/>
              </a:rPr>
              <a:t>Feature</a:t>
            </a: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r>
              <a:rPr lang="en-US" sz="5400" b="1" dirty="0">
                <a:latin typeface="Poppins" panose="00000500000000000000" pitchFamily="2" charset="0"/>
                <a:cs typeface="Poppins" panose="00000500000000000000" pitchFamily="2" charset="0"/>
              </a:rPr>
              <a:t>24</a:t>
            </a:r>
          </a:p>
          <a:p>
            <a:r>
              <a:rPr lang="en-US" sz="1200" dirty="0">
                <a:latin typeface="Poppins" panose="00000500000000000000" pitchFamily="2" charset="0"/>
                <a:cs typeface="Poppins" panose="00000500000000000000" pitchFamily="2" charset="0"/>
              </a:rPr>
              <a:t>(Continuous) </a:t>
            </a:r>
          </a:p>
          <a:p>
            <a:endParaRPr lang="en-US" dirty="0">
              <a:latin typeface="Poppins" panose="00000500000000000000" pitchFamily="2" charset="0"/>
              <a:cs typeface="Poppins" panose="00000500000000000000" pitchFamily="2" charset="0"/>
            </a:endParaRPr>
          </a:p>
        </p:txBody>
      </p:sp>
      <p:cxnSp>
        <p:nvCxnSpPr>
          <p:cNvPr id="7" name="Straight Connector 6">
            <a:extLst>
              <a:ext uri="{FF2B5EF4-FFF2-40B4-BE49-F238E27FC236}">
                <a16:creationId xmlns:a16="http://schemas.microsoft.com/office/drawing/2014/main" id="{A6FC1772-88CC-4E54-80B3-2D3CC7DBA93F}"/>
              </a:ext>
            </a:extLst>
          </p:cNvPr>
          <p:cNvCxnSpPr/>
          <p:nvPr/>
        </p:nvCxnSpPr>
        <p:spPr>
          <a:xfrm>
            <a:off x="6417469" y="3983429"/>
            <a:ext cx="0" cy="2224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5C2C32-7E43-40D4-AB64-CA38E6854EFB}"/>
              </a:ext>
            </a:extLst>
          </p:cNvPr>
          <p:cNvCxnSpPr/>
          <p:nvPr/>
        </p:nvCxnSpPr>
        <p:spPr>
          <a:xfrm>
            <a:off x="3202781" y="5220498"/>
            <a:ext cx="32146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A99A0C-AC89-4279-B3C0-1300FB90CE2C}"/>
              </a:ext>
            </a:extLst>
          </p:cNvPr>
          <p:cNvCxnSpPr/>
          <p:nvPr/>
        </p:nvCxnSpPr>
        <p:spPr>
          <a:xfrm>
            <a:off x="2955646" y="4425525"/>
            <a:ext cx="6093619"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049DB28-FBA0-40FB-B17C-B257BD18B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412" y="774954"/>
            <a:ext cx="1426057" cy="1426057"/>
          </a:xfrm>
          <a:prstGeom prst="rect">
            <a:avLst/>
          </a:prstGeom>
        </p:spPr>
      </p:pic>
    </p:spTree>
    <p:extLst>
      <p:ext uri="{BB962C8B-B14F-4D97-AF65-F5344CB8AC3E}">
        <p14:creationId xmlns:p14="http://schemas.microsoft.com/office/powerpoint/2010/main" val="376010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931EE2-E3A3-4E67-A431-27786DFB6AD5}"/>
              </a:ext>
            </a:extLst>
          </p:cNvPr>
          <p:cNvSpPr>
            <a:spLocks noGrp="1"/>
          </p:cNvSpPr>
          <p:nvPr>
            <p:ph type="title"/>
          </p:nvPr>
        </p:nvSpPr>
        <p:spPr>
          <a:xfrm>
            <a:off x="3341100" y="1988988"/>
            <a:ext cx="5509800" cy="1426056"/>
          </a:xfrm>
        </p:spPr>
        <p:txBody>
          <a:bodyPr/>
          <a:lstStyle/>
          <a:p>
            <a:pPr algn="ctr"/>
            <a:r>
              <a:rPr lang="en-US" b="1" dirty="0">
                <a:latin typeface="Poppins" panose="00000500000000000000" pitchFamily="2" charset="0"/>
                <a:cs typeface="Poppins" panose="00000500000000000000" pitchFamily="2" charset="0"/>
              </a:rPr>
              <a:t>About Dataset</a:t>
            </a:r>
          </a:p>
        </p:txBody>
      </p:sp>
      <p:sp>
        <p:nvSpPr>
          <p:cNvPr id="5" name="Subtitle 2">
            <a:extLst>
              <a:ext uri="{FF2B5EF4-FFF2-40B4-BE49-F238E27FC236}">
                <a16:creationId xmlns:a16="http://schemas.microsoft.com/office/drawing/2014/main" id="{3B99C6FC-5BAF-4B2B-B16C-7F785AEBE8F4}"/>
              </a:ext>
            </a:extLst>
          </p:cNvPr>
          <p:cNvSpPr txBox="1">
            <a:spLocks/>
          </p:cNvSpPr>
          <p:nvPr/>
        </p:nvSpPr>
        <p:spPr>
          <a:xfrm>
            <a:off x="3275338" y="3641117"/>
            <a:ext cx="2358813" cy="216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jdhani"/>
              <a:buNone/>
              <a:defRPr sz="1800" b="0" i="0" u="none" strike="noStrike" cap="none">
                <a:solidFill>
                  <a:schemeClr val="dk1"/>
                </a:solidFill>
                <a:latin typeface="Rajdhani"/>
                <a:ea typeface="Rajdhani"/>
                <a:cs typeface="Rajdhani"/>
                <a:sym typeface="Rajdhani"/>
              </a:defRPr>
            </a:lvl1pPr>
            <a:lvl2pPr marL="914400" marR="0" lvl="1"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ctr" rtl="0">
              <a:lnSpc>
                <a:spcPct val="100000"/>
              </a:lnSpc>
              <a:spcBef>
                <a:spcPts val="1600"/>
              </a:spcBef>
              <a:spcAft>
                <a:spcPts val="160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r>
              <a:rPr lang="en-US" b="1" dirty="0">
                <a:latin typeface="Poppins" panose="00000500000000000000" pitchFamily="2" charset="0"/>
                <a:cs typeface="Poppins" panose="00000500000000000000" pitchFamily="2" charset="0"/>
              </a:rPr>
              <a:t>Feature</a:t>
            </a:r>
          </a:p>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r>
              <a:rPr lang="en-US" sz="5400" b="1" dirty="0">
                <a:latin typeface="Poppins" panose="00000500000000000000" pitchFamily="2" charset="0"/>
                <a:cs typeface="Poppins" panose="00000500000000000000" pitchFamily="2" charset="0"/>
              </a:rPr>
              <a:t>24</a:t>
            </a:r>
          </a:p>
          <a:p>
            <a:endParaRPr lang="en-US" dirty="0">
              <a:latin typeface="Poppins" panose="00000500000000000000" pitchFamily="2" charset="0"/>
              <a:cs typeface="Poppins" panose="00000500000000000000" pitchFamily="2" charset="0"/>
            </a:endParaRPr>
          </a:p>
        </p:txBody>
      </p:sp>
      <p:cxnSp>
        <p:nvCxnSpPr>
          <p:cNvPr id="6" name="Straight Connector 5">
            <a:extLst>
              <a:ext uri="{FF2B5EF4-FFF2-40B4-BE49-F238E27FC236}">
                <a16:creationId xmlns:a16="http://schemas.microsoft.com/office/drawing/2014/main" id="{E2D0765F-F928-4E10-9403-C99620E9E31F}"/>
              </a:ext>
            </a:extLst>
          </p:cNvPr>
          <p:cNvCxnSpPr/>
          <p:nvPr/>
        </p:nvCxnSpPr>
        <p:spPr>
          <a:xfrm>
            <a:off x="3105263" y="4084307"/>
            <a:ext cx="60936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1CEE953-3392-4D12-9D46-2CE5B7031C32}"/>
              </a:ext>
            </a:extLst>
          </p:cNvPr>
          <p:cNvCxnSpPr/>
          <p:nvPr/>
        </p:nvCxnSpPr>
        <p:spPr>
          <a:xfrm>
            <a:off x="5634151" y="3641117"/>
            <a:ext cx="0" cy="2224514"/>
          </a:xfrm>
          <a:prstGeom prst="line">
            <a:avLst/>
          </a:prstGeom>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85CEB4B9-E684-4C1E-8E6C-061D30810FCC}"/>
              </a:ext>
            </a:extLst>
          </p:cNvPr>
          <p:cNvSpPr txBox="1">
            <a:spLocks/>
          </p:cNvSpPr>
          <p:nvPr/>
        </p:nvSpPr>
        <p:spPr>
          <a:xfrm>
            <a:off x="5992025" y="3633973"/>
            <a:ext cx="2858875" cy="2162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jdhani"/>
              <a:buNone/>
              <a:defRPr sz="1800" b="0" i="0" u="none" strike="noStrike" cap="none">
                <a:solidFill>
                  <a:schemeClr val="dk1"/>
                </a:solidFill>
                <a:latin typeface="Rajdhani"/>
                <a:ea typeface="Rajdhani"/>
                <a:cs typeface="Rajdhani"/>
                <a:sym typeface="Rajdhani"/>
              </a:defRPr>
            </a:lvl1pPr>
            <a:lvl2pPr marL="914400" marR="0" lvl="1" indent="-317500" algn="ctr" rtl="0">
              <a:lnSpc>
                <a:spcPct val="100000"/>
              </a:lnSpc>
              <a:spcBef>
                <a:spcPts val="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2pPr>
            <a:lvl3pPr marL="1371600" marR="0" lvl="2"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3pPr>
            <a:lvl4pPr marL="1828800" marR="0" lvl="3"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4pPr>
            <a:lvl5pPr marL="2286000" marR="0" lvl="4"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5pPr>
            <a:lvl6pPr marL="2743200" marR="0" lvl="5"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6pPr>
            <a:lvl7pPr marL="3200400" marR="0" lvl="6"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7pPr>
            <a:lvl8pPr marL="3657600" marR="0" lvl="7" indent="-317500" algn="ctr" rtl="0">
              <a:lnSpc>
                <a:spcPct val="100000"/>
              </a:lnSpc>
              <a:spcBef>
                <a:spcPts val="1600"/>
              </a:spcBef>
              <a:spcAft>
                <a:spcPts val="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8pPr>
            <a:lvl9pPr marL="4114800" marR="0" lvl="8" indent="-317500" algn="ctr" rtl="0">
              <a:lnSpc>
                <a:spcPct val="100000"/>
              </a:lnSpc>
              <a:spcBef>
                <a:spcPts val="1600"/>
              </a:spcBef>
              <a:spcAft>
                <a:spcPts val="1600"/>
              </a:spcAft>
              <a:buClr>
                <a:schemeClr val="dk1"/>
              </a:buClr>
              <a:buSzPts val="1400"/>
              <a:buFont typeface="Rajdhani"/>
              <a:buNone/>
              <a:defRPr sz="1400" b="0" i="0" u="none" strike="noStrike" cap="none">
                <a:solidFill>
                  <a:schemeClr val="dk1"/>
                </a:solidFill>
                <a:latin typeface="Rajdhani"/>
                <a:ea typeface="Rajdhani"/>
                <a:cs typeface="Rajdhani"/>
                <a:sym typeface="Rajdhani"/>
              </a:defRPr>
            </a:lvl9pPr>
          </a:lstStyle>
          <a:p>
            <a:r>
              <a:rPr lang="en-US" b="1" dirty="0">
                <a:latin typeface="Poppins" panose="00000500000000000000" pitchFamily="2" charset="0"/>
                <a:cs typeface="Poppins" panose="00000500000000000000" pitchFamily="2" charset="0"/>
              </a:rPr>
              <a:t>Main Feature</a:t>
            </a:r>
          </a:p>
          <a:p>
            <a:pPr algn="l"/>
            <a:endParaRPr lang="en-US" b="1" dirty="0">
              <a:latin typeface="Poppins" panose="00000500000000000000" pitchFamily="2" charset="0"/>
              <a:cs typeface="Poppins" panose="00000500000000000000" pitchFamily="2" charset="0"/>
            </a:endParaRPr>
          </a:p>
          <a:p>
            <a:pPr marL="482600" indent="-342900" algn="l">
              <a:buAutoNum type="arabicPeriod"/>
            </a:pPr>
            <a:r>
              <a:rPr lang="en-US" dirty="0">
                <a:latin typeface="Poppins" panose="00000500000000000000" pitchFamily="2" charset="0"/>
                <a:cs typeface="Poppins" panose="00000500000000000000" pitchFamily="2" charset="0"/>
              </a:rPr>
              <a:t>Location</a:t>
            </a:r>
          </a:p>
          <a:p>
            <a:pPr marL="482600" indent="-342900" algn="l">
              <a:buAutoNum type="arabicPeriod"/>
            </a:pPr>
            <a:r>
              <a:rPr lang="en-US" dirty="0">
                <a:latin typeface="Poppins" panose="00000500000000000000" pitchFamily="2" charset="0"/>
                <a:cs typeface="Poppins" panose="00000500000000000000" pitchFamily="2" charset="0"/>
              </a:rPr>
              <a:t>Temperature</a:t>
            </a:r>
          </a:p>
          <a:p>
            <a:pPr marL="482600" indent="-342900" algn="l">
              <a:buAutoNum type="arabicPeriod"/>
            </a:pPr>
            <a:r>
              <a:rPr lang="en-US" dirty="0">
                <a:latin typeface="Poppins" panose="00000500000000000000" pitchFamily="2" charset="0"/>
                <a:cs typeface="Poppins" panose="00000500000000000000" pitchFamily="2" charset="0"/>
              </a:rPr>
              <a:t>Precipitation</a:t>
            </a:r>
          </a:p>
          <a:p>
            <a:pPr marL="482600" indent="-342900" algn="l">
              <a:buAutoNum type="arabicPeriod"/>
            </a:pPr>
            <a:r>
              <a:rPr lang="en-US" dirty="0">
                <a:latin typeface="Poppins" panose="00000500000000000000" pitchFamily="2" charset="0"/>
                <a:cs typeface="Poppins" panose="00000500000000000000" pitchFamily="2" charset="0"/>
              </a:rPr>
              <a:t>Humidity</a:t>
            </a:r>
          </a:p>
          <a:p>
            <a:pPr marL="482600" indent="-342900" algn="l">
              <a:buAutoNum type="arabicPeriod"/>
            </a:pPr>
            <a:r>
              <a:rPr lang="en-US" dirty="0">
                <a:latin typeface="Poppins" panose="00000500000000000000" pitchFamily="2" charset="0"/>
                <a:cs typeface="Poppins" panose="00000500000000000000" pitchFamily="2" charset="0"/>
              </a:rPr>
              <a:t>Vegetation Index</a:t>
            </a:r>
          </a:p>
        </p:txBody>
      </p:sp>
      <p:pic>
        <p:nvPicPr>
          <p:cNvPr id="10" name="Picture 9">
            <a:extLst>
              <a:ext uri="{FF2B5EF4-FFF2-40B4-BE49-F238E27FC236}">
                <a16:creationId xmlns:a16="http://schemas.microsoft.com/office/drawing/2014/main" id="{654F7D75-02CF-4847-BC22-9E24FCF89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847" y="1160443"/>
            <a:ext cx="886355" cy="886355"/>
          </a:xfrm>
          <a:prstGeom prst="rect">
            <a:avLst/>
          </a:prstGeom>
        </p:spPr>
      </p:pic>
    </p:spTree>
    <p:extLst>
      <p:ext uri="{BB962C8B-B14F-4D97-AF65-F5344CB8AC3E}">
        <p14:creationId xmlns:p14="http://schemas.microsoft.com/office/powerpoint/2010/main" val="4078548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1165</Words>
  <Application>Microsoft Office PowerPoint</Application>
  <PresentationFormat>Widescreen</PresentationFormat>
  <Paragraphs>201</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Poppins</vt:lpstr>
      <vt:lpstr>Rajdhani</vt:lpstr>
      <vt:lpstr>Segoe UI Historic</vt:lpstr>
      <vt:lpstr>Office Theme</vt:lpstr>
      <vt:lpstr>Dengue Forecasting Using Machine Learning Method</vt:lpstr>
      <vt:lpstr>Overview</vt:lpstr>
      <vt:lpstr>PowerPoint Presentation</vt:lpstr>
      <vt:lpstr>Why should I care ?</vt:lpstr>
      <vt:lpstr>Motivation</vt:lpstr>
      <vt:lpstr>Aim and Objective</vt:lpstr>
      <vt:lpstr>Dataset</vt:lpstr>
      <vt:lpstr>Dengue Surveillance Project Data</vt:lpstr>
      <vt:lpstr>About Dataset</vt:lpstr>
      <vt:lpstr>PowerPoint Presentation</vt:lpstr>
      <vt:lpstr>PowerPoint Presentation</vt:lpstr>
      <vt:lpstr>PowerPoint Presentation</vt:lpstr>
      <vt:lpstr>Data Cleaning &amp; Analysis</vt:lpstr>
      <vt:lpstr>Correlation</vt:lpstr>
      <vt:lpstr>Visualization of the co relations</vt:lpstr>
      <vt:lpstr>PowerPoint Presentation</vt:lpstr>
      <vt:lpstr>Visualization of the co relations</vt:lpstr>
      <vt:lpstr>PowerPoint Presentation</vt:lpstr>
      <vt:lpstr>Feature Selection</vt:lpstr>
      <vt:lpstr>Implemented Machine Learning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Applying K-Nearest Neighbor (KNN)</vt:lpstr>
      <vt:lpstr>Applying K-Nearest Neighbor (KNN)</vt:lpstr>
      <vt:lpstr>Applying K-Nearest Neighbor (KNN)</vt:lpstr>
      <vt:lpstr>Applying K-Nearest Neighbor (KNN)</vt:lpstr>
      <vt:lpstr>Applying Random Forest (RF)</vt:lpstr>
      <vt:lpstr>Applying Random Forest (RF)</vt:lpstr>
      <vt:lpstr>Applying Random Forest (RF)</vt:lpstr>
      <vt:lpstr>Applying Random Forest (RF)</vt:lpstr>
      <vt:lpstr>Applying Gradient Boosting Regression (GBR)</vt:lpstr>
      <vt:lpstr>Applying Gradient Boosting Regression (GBR)</vt:lpstr>
      <vt:lpstr>Applying Gradient Boosting Regression (GBR)</vt:lpstr>
      <vt:lpstr>Applying Gradient Boosting Regression (GBR)</vt:lpstr>
      <vt:lpstr>Applying Support Vector Regression(SVR)</vt:lpstr>
      <vt:lpstr>Applying Support Vector Regression(SVR)</vt:lpstr>
      <vt:lpstr>Applying Support Vector Regression(SVR)</vt:lpstr>
      <vt:lpstr>Applying Support Vector Regression(SVR)</vt:lpstr>
      <vt:lpstr>Result Analysis (MAE)</vt:lpstr>
      <vt:lpstr>From these 4 Models, KNN is giving the best result.</vt:lpstr>
      <vt:lpstr>Table – Result of “Predicting Dengue Spread in San Juan and Iquitos*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Dengue Prediction</dc:title>
  <dc:creator>Grizzly Bear</dc:creator>
  <cp:lastModifiedBy>Grizzly Bear</cp:lastModifiedBy>
  <cp:revision>23</cp:revision>
  <dcterms:created xsi:type="dcterms:W3CDTF">2022-02-08T09:34:55Z</dcterms:created>
  <dcterms:modified xsi:type="dcterms:W3CDTF">2022-02-10T14:36:45Z</dcterms:modified>
</cp:coreProperties>
</file>